
<file path=[Content_Types].xml><?xml version="1.0" encoding="utf-8"?>
<Types xmlns="http://schemas.openxmlformats.org/package/2006/content-types">
  <Default Extension="wdp" ContentType="image/vnd.ms-photo"/>
  <Default Extension="png" ContentType="image/png"/>
  <Default Extension="gif" ContentType="image/gif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35"/>
  </p:handoutMasterIdLst>
  <p:sldIdLst>
    <p:sldId id="328" r:id="rId3"/>
    <p:sldId id="259" r:id="rId5"/>
    <p:sldId id="260" r:id="rId6"/>
    <p:sldId id="337" r:id="rId7"/>
    <p:sldId id="335" r:id="rId8"/>
    <p:sldId id="476" r:id="rId9"/>
    <p:sldId id="362" r:id="rId10"/>
    <p:sldId id="556" r:id="rId11"/>
    <p:sldId id="555" r:id="rId12"/>
    <p:sldId id="363" r:id="rId13"/>
    <p:sldId id="536" r:id="rId14"/>
    <p:sldId id="371" r:id="rId15"/>
    <p:sldId id="369" r:id="rId16"/>
    <p:sldId id="578" r:id="rId17"/>
    <p:sldId id="606" r:id="rId18"/>
    <p:sldId id="607" r:id="rId19"/>
    <p:sldId id="608" r:id="rId20"/>
    <p:sldId id="609" r:id="rId21"/>
    <p:sldId id="610" r:id="rId22"/>
    <p:sldId id="611" r:id="rId23"/>
    <p:sldId id="612" r:id="rId24"/>
    <p:sldId id="613" r:id="rId25"/>
    <p:sldId id="614" r:id="rId26"/>
    <p:sldId id="615" r:id="rId27"/>
    <p:sldId id="616" r:id="rId28"/>
    <p:sldId id="623" r:id="rId29"/>
    <p:sldId id="332" r:id="rId30"/>
    <p:sldId id="579" r:id="rId31"/>
    <p:sldId id="596" r:id="rId32"/>
    <p:sldId id="580" r:id="rId33"/>
    <p:sldId id="595" r:id="rId34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vsh1" initials="l" lastIdx="1" clrIdx="0"/>
  <p:cmAuthor id="2" name="作者" initials="A" lastIdx="0" clrIdx="1"/>
  <p:cmAuthor id="1" name="SJC" initials="S" lastIdx="4" clrIdx="0"/>
  <p:cmAuthor id="23" name="未知用户6" initials="未" lastIdx="1" clrIdx="0"/>
  <p:cmAuthor id="24" name="余潇迎" initials="余" lastIdx="2" clrIdx="0"/>
  <p:cmAuthor id="3" name="PICC" initials="P" lastIdx="2" clrIdx="1"/>
  <p:cmAuthor id="4" name="Judith" initials="J" lastIdx="1" clrIdx="0"/>
  <p:cmAuthor id="5" name="China" initials="C" lastIdx="1" clrIdx="0"/>
  <p:cmAuthor id="6" name="chivas d" initials="c" lastIdx="11" clrIdx="0"/>
  <p:cmAuthor id="7" name="微软用户" initials="微" lastIdx="1" clrIdx="0"/>
  <p:cmAuthor id="8" name="未知用户3" initials="未" lastIdx="0" clrIdx="0"/>
  <p:cmAuthor id="9" name="未知用户5" initials="未" lastIdx="1" clrIdx="0"/>
  <p:cmAuthor id="10" name="未知用户4" initials="未" lastIdx="0" clrIdx="0"/>
  <p:cmAuthor id="11" name="Admin" initials="A" lastIdx="0" clrIdx="0"/>
  <p:cmAuthor id="14" name="Picc" initials="P" lastIdx="1" clrIdx="0"/>
  <p:cmAuthor id="15" name="PPTer_Tang" initials="P" lastIdx="1" clrIdx="0"/>
  <p:cmAuthor id="16" name="Administrator" initials="A" lastIdx="1" clrIdx="0"/>
  <p:cmAuthor id="17" name="Hi_ Young" initials="H" lastIdx="20" clrIdx="0"/>
  <p:cmAuthor id="18" name="zhenwb" initials="z" lastIdx="1" clrIdx="17"/>
  <p:cmAuthor id="19" name="ansen emma" initials="a" lastIdx="1" clrIdx="18"/>
  <p:cmAuthor id="20" name="营销培训" initials="营销培训" lastIdx="1" clrIdx="0"/>
  <p:cmAuthor id="21" name="WHTP" initials="W" lastIdx="1" clrIdx="20"/>
  <p:cmAuthor id="151" name="lgp" initials="l" lastIdx="1" clrIdx="0"/>
  <p:cmAuthor id="152" name="沛斯 钟" initials="沛" lastIdx="1" clrIdx="2"/>
  <p:cmAuthor id="153" name="wangsc" initials="w" lastIdx="1" clrIdx="34"/>
  <p:cmAuthor id="154" name="潈ऎ䕨அ" initials="潈" lastIdx="1" clrIdx="0"/>
  <p:cmAuthor id="155" name="pangyt" initials="p" lastIdx="1" clrIdx="0"/>
  <p:cmAuthor id="156" name="马妍" initials="马" lastIdx="1" clrIdx="0"/>
  <p:cmAuthor id="157" name="yanqiqi-lgd" initials="y" lastIdx="2" clrIdx="5"/>
  <p:cmAuthor id="158" name="547716734@qq.com" initials="5" lastIdx="0" clrIdx="0"/>
  <p:cmAuthor id="159" name="shuaibing" initials="s" lastIdx="5" clrIdx="0"/>
  <p:cmAuthor id="161" name="贺龙" initials="贺" lastIdx="1" clrIdx="0"/>
  <p:cmAuthor id="162" name="个险部" initials="个" lastIdx="1" clrIdx="0"/>
  <p:cmAuthor id="12" name="zq" initials="z" lastIdx="1" clrIdx="0"/>
  <p:cmAuthor id="163" name="张莹" initials="张" lastIdx="1" clrIdx="21"/>
  <p:cmAuthor id="13" name="viola_yang" initials="v" lastIdx="2" clrIdx="0"/>
  <p:cmAuthor id="164" name="林 声洋" initials="林" lastIdx="1" clrIdx="0"/>
  <p:cmAuthor id="165" name="Ray" initials="R" lastIdx="0" clrIdx="0"/>
  <p:cmAuthor id="166" name="zhengzhong" initials="z" lastIdx="2" clrIdx="0"/>
  <p:cmAuthor id="167" name="新萝卜家园" initials="新" lastIdx="0" clrIdx="0"/>
  <p:cmAuthor id="168" name="ydx2003new@163.com" initials="y" lastIdx="1" clrIdx="0"/>
  <p:cmAuthor id="169" name="肖 雷" initials="肖" lastIdx="1" clrIdx="0"/>
  <p:cmAuthor id="170" name="gongxuan" initials="g" lastIdx="1" clrIdx="0"/>
  <p:cmAuthor id="171" name="wangyuan20" initials="w" lastIdx="0" clrIdx="1"/>
  <p:cmAuthor id="172" name="zhuqy3" initials="z" lastIdx="1" clrIdx="0"/>
  <p:cmAuthor id="173" name="雷庭" initials="雷" lastIdx="8" clrIdx="0"/>
  <p:cmAuthor id="174" name="未知用户24" initials="未" lastIdx="1" clrIdx="0"/>
  <p:cmAuthor id="25" name="xiong" initials="x" lastIdx="1" clrIdx="0"/>
  <p:cmAuthor id="176" name="未知用户18" initials="未" lastIdx="1" clrIdx="0"/>
  <p:cmAuthor id="177" name="陈 橙橙" initials="陈" lastIdx="1" clrIdx="21"/>
  <p:cmAuthor id="27" name="chenjk" initials="c" lastIdx="10" clrIdx="0"/>
  <p:cmAuthor id="28" name="liqw3" initials="l" lastIdx="0" clrIdx="8"/>
  <p:cmAuthor id="179" name="张林林" initials="张" lastIdx="1" clrIdx="0"/>
  <p:cmAuthor id="29" name="吴晓梅" initials="吴" lastIdx="12" clrIdx="1"/>
  <p:cmAuthor id="180" name="刘岸亮" initials="刘" lastIdx="1" clrIdx="0"/>
  <p:cmAuthor id="30" name="liquanxi" initials="l" lastIdx="0" clrIdx="0"/>
  <p:cmAuthor id="181" name="雍中婧" initials="雍" lastIdx="26" clrIdx="0"/>
  <p:cmAuthor id="31" name="未知用户7" initials="未" lastIdx="1" clrIdx="0"/>
  <p:cmAuthor id="182" name="任斐" initials="任" lastIdx="1" clrIdx="1"/>
  <p:cmAuthor id="32" name="未知用户8" initials="未" lastIdx="2" clrIdx="0"/>
  <p:cmAuthor id="183" name="程学春 cxc" initials="程" lastIdx="1" clrIdx="0"/>
  <p:cmAuthor id="33" name="王怀璋" initials="王" lastIdx="1" clrIdx="0"/>
  <p:cmAuthor id="184" name="chenli8" initials="c" lastIdx="10" clrIdx="0"/>
  <p:cmAuthor id="34" name="lenovo0" initials="l" lastIdx="1" clrIdx="0"/>
  <p:cmAuthor id="185" name="448097321@qq.com" initials="4" lastIdx="0" clrIdx="0"/>
  <p:cmAuthor id="35" name="YANQING BAO" initials="Y" lastIdx="3" clrIdx="0"/>
  <p:cmAuthor id="186" name="zhumin1" initials="z" lastIdx="1" clrIdx="1"/>
  <p:cmAuthor id="36" name="dongwc0205" initials="d" lastIdx="1" clrIdx="15"/>
  <p:cmAuthor id="187" name="FS" initials="F" lastIdx="1" clrIdx="0"/>
  <p:cmAuthor id="188" name="胡君" initials="胡" lastIdx="20" clrIdx="0"/>
  <p:cmAuthor id="189" name="FrogPrince1121" initials="F" lastIdx="1" clrIdx="1"/>
  <p:cmAuthor id="39" name="刘 思蜀" initials="刘" lastIdx="1" clrIdx="0"/>
  <p:cmAuthor id="40" name="jing.xue" initials="j" lastIdx="10" clrIdx="0"/>
  <p:cmAuthor id="191" name="吕震" initials="吕" lastIdx="6" clrIdx="0"/>
  <p:cmAuthor id="192" name="吴岩" initials="吴" lastIdx="1" clrIdx="0"/>
  <p:cmAuthor id="41" name="songwj1" initials="s" lastIdx="1" clrIdx="0"/>
  <p:cmAuthor id="42" name="xinhua" initials="x" lastIdx="2" clrIdx="0"/>
  <p:cmAuthor id="43" name="hzit" initials="h" lastIdx="1" clrIdx="0"/>
  <p:cmAuthor id="194" name="JAMES 杨" initials="J" lastIdx="1" clrIdx="6"/>
  <p:cmAuthor id="44" name="Jun Li" initials="J" lastIdx="1" clrIdx="0"/>
  <p:cmAuthor id="195" name="闫志深" initials="闫" lastIdx="1" clrIdx="0"/>
  <p:cmAuthor id="45" name="zhangsq2" initials="z" lastIdx="1" clrIdx="0"/>
  <p:cmAuthor id="196" name="宋洁然" initials="宋" lastIdx="2" clrIdx="1"/>
  <p:cmAuthor id="46" name="于婧" initials="于" lastIdx="0" clrIdx="0"/>
  <p:cmAuthor id="197" name="ming qiu" initials="m" lastIdx="17" clrIdx="1"/>
  <p:cmAuthor id="48" name="张云超" initials="张" lastIdx="7" clrIdx="0"/>
  <p:cmAuthor id="49" name="RONGFEN HU" initials="R" lastIdx="2" clrIdx="0"/>
  <p:cmAuthor id="50" name="liwx0" initials="l" lastIdx="1" clrIdx="9"/>
  <p:cmAuthor id="52" name="tkuser" initials="t" lastIdx="1" clrIdx="0"/>
  <p:cmAuthor id="53" name="lenovo" initials="l" lastIdx="1" clrIdx="0"/>
  <p:cmAuthor id="54" name="grace" initials="g" lastIdx="1" clrIdx="1"/>
  <p:cmAuthor id="55" name="朱庆" initials="朱" lastIdx="7" clrIdx="0"/>
  <p:cmAuthor id="57" name="马 雪骊" initials="马" lastIdx="1" clrIdx="0"/>
  <p:cmAuthor id="58" name="easonyoun" initials="e" lastIdx="0" clrIdx="0"/>
  <p:cmAuthor id="59" name="董苗苗" initials="董" lastIdx="0" clrIdx="1"/>
  <p:cmAuthor id="60" name="何慧丽" initials="何" lastIdx="1" clrIdx="0"/>
  <p:cmAuthor id="61" name="丹伟 苏" initials="丹" lastIdx="1" clrIdx="0"/>
  <p:cmAuthor id="62" name="我的文档" initials="我" lastIdx="1" clrIdx="0"/>
  <p:cmAuthor id="213" name="郭书含" initials="郭" lastIdx="1" clrIdx="0"/>
  <p:cmAuthor id="63" name="Mz" initials="M" lastIdx="1" clrIdx="0"/>
  <p:cmAuthor id="64" name="黄玲倩" initials="黄" lastIdx="1" clrIdx="0"/>
  <p:cmAuthor id="65" name="Microsoft Office 用户" initials="M" lastIdx="1" clrIdx="0"/>
  <p:cmAuthor id="66" name="季玉洁" initials="季" lastIdx="22" clrIdx="0"/>
  <p:cmAuthor id="217" name="Office 365" initials="O" lastIdx="1" clrIdx="0"/>
  <p:cmAuthor id="67" name="陈树权" initials="陈" lastIdx="1" clrIdx="0"/>
  <p:cmAuthor id="218" name="1716266060@qq.com" initials="1" lastIdx="1" clrIdx="0"/>
  <p:cmAuthor id="68" name="八妹" initials="八" lastIdx="1" clrIdx="0"/>
  <p:cmAuthor id="69" name="番茄花园" initials="番" lastIdx="4" clrIdx="0"/>
  <p:cmAuthor id="70" name="LiWei" initials="L" lastIdx="1" clrIdx="0"/>
  <p:cmAuthor id="73" name="宋昆" initials="宋" lastIdx="0" clrIdx="0"/>
  <p:cmAuthor id="224" name="梁潇-lhq" initials="梁" lastIdx="1" clrIdx="0"/>
  <p:cmAuthor id="74" name="Ms" initials="M" lastIdx="2" clrIdx="0"/>
  <p:cmAuthor id="75" name="sdzz-syy" initials="s" lastIdx="1" clrIdx="0"/>
  <p:cmAuthor id="76" name="仝德志" initials="仝" lastIdx="1" clrIdx="0"/>
  <p:cmAuthor id="80" name="郭荣辉" initials="郭" lastIdx="1" clrIdx="0"/>
  <p:cmAuthor id="81" name="冯炳辰/业务管理部/私人银行部/总行机关/ABC" initials="冯" lastIdx="17" clrIdx="0"/>
  <p:cmAuthor id="82" name="谢俊/技术总监室/软件开发中心/总行机关/ABC" initials="谢" lastIdx="141" clrIdx="2"/>
  <p:cmAuthor id="83" name="CN=谢俊/OU=技术总监室/OU=软件开发中心/OU=总行机关/O=ABC" initials="C" lastIdx="3" clrIdx="3"/>
  <p:cmAuthor id="84" name="赖强/技术总监室/软件开发中心/总行机关/ABC" initials="赖" lastIdx="5" clrIdx="2"/>
  <p:cmAuthor id="85" name="部室管理员/软件开发中心/总行机关/ABC" initials="部" lastIdx="1" clrIdx="5"/>
  <p:cmAuthor id="86" name="陈静雯" initials="陈" lastIdx="1" clrIdx="0"/>
  <p:cmAuthor id="87" name="廖爽亚" initials="廖" lastIdx="4" clrIdx="2"/>
  <p:cmAuthor id="88" name="Mia Vida Villanueva" initials="M" lastIdx="1" clrIdx="0"/>
  <p:cmAuthor id="89" name="1206988966@qq.com" initials="1" lastIdx="1" clrIdx="2"/>
  <p:cmAuthor id="90" name="姜伟光" initials="姜" lastIdx="1" clrIdx="0"/>
  <p:cmAuthor id="91" name="AutoBVT" initials="A" lastIdx="0" clrIdx="0"/>
  <p:cmAuthor id="92" name=" " initials=" " lastIdx="1" clrIdx="0"/>
  <p:cmAuthor id="93" name="ZhangYu" initials="Z" lastIdx="1" clrIdx="0"/>
  <p:cmAuthor id="95" name="未知用户16" initials="未" lastIdx="4" clrIdx="0"/>
  <p:cmAuthor id="96" name="Lenovo User" initials="L" lastIdx="1" clrIdx="0"/>
  <p:cmAuthor id="98" name="AbuSina" initials="A" lastIdx="2" clrIdx="0"/>
  <p:cmAuthor id="99" name="李璐---寿险总公司营销管理部" initials="李" lastIdx="1" clrIdx="1"/>
  <p:cmAuthor id="100" name="wpp" initials="w" lastIdx="0" clrIdx="0"/>
  <p:cmAuthor id="101" name="杨国" initials="杨" lastIdx="3" clrIdx="0"/>
  <p:cmAuthor id="103" name="asuse" initials="a" lastIdx="1" clrIdx="0"/>
  <p:cmAuthor id="104" name="江涛 李" initials="江" lastIdx="2" clrIdx="0"/>
  <p:cmAuthor id="105" name="lin lin" initials="l" lastIdx="1" clrIdx="0"/>
  <p:cmAuthor id="106" name="未知用户11" initials="未" lastIdx="10" clrIdx="0"/>
  <p:cmAuthor id="107" name="nieyp" initials="n" lastIdx="2" clrIdx="0"/>
  <p:cmAuthor id="108" name="武立强" initials="武" lastIdx="1" clrIdx="0"/>
  <p:cmAuthor id="109" name="古二蛋" initials="古" lastIdx="1" clrIdx="2"/>
  <p:cmAuthor id="110" name="幺以谦" initials="幺" lastIdx="2" clrIdx="1"/>
  <p:cmAuthor id="111" name="志龙 姜" initials="志" lastIdx="3" clrIdx="0"/>
  <p:cmAuthor id="112" name="不灰心骑士" initials="不" lastIdx="1" clrIdx="0"/>
  <p:cmAuthor id="113" name="Microsoft" initials="M" lastIdx="1" clrIdx="0"/>
  <p:cmAuthor id="114" name="hy-tkyl" initials="h" lastIdx="2" clrIdx="0"/>
  <p:cmAuthor id="115" name="杨姗" initials="杨" lastIdx="3" clrIdx="1"/>
  <p:cmAuthor id="116" name="张妍" initials="张" lastIdx="5" clrIdx="0"/>
  <p:cmAuthor id="117" name="yiwei zhu" initials="y" lastIdx="14" clrIdx="0"/>
  <p:cmAuthor id="118" name="w" initials="w" lastIdx="2" clrIdx="0"/>
  <p:cmAuthor id="119" name="Temp" initials="T" lastIdx="0" clrIdx="0"/>
  <p:cmAuthor id="120" name="sunxp002" initials="s" lastIdx="9" clrIdx="0"/>
  <p:cmAuthor id="121" name="李寄思" initials="李" lastIdx="16" clrIdx="0"/>
  <p:cmAuthor id="123" name="未知用户14" initials="未" lastIdx="10" clrIdx="0"/>
  <p:cmAuthor id="124" name="未知用户15" initials="未" lastIdx="1" clrIdx="0"/>
  <p:cmAuthor id="126" name="刘莹" initials="刘" lastIdx="1" clrIdx="2"/>
  <p:cmAuthor id="128" name="Sky.Wang" initials="S" lastIdx="10" clrIdx="0"/>
  <p:cmAuthor id="132" name="Wanwei Liang" initials="W" lastIdx="1" clrIdx="0"/>
  <p:cmAuthor id="133" name="chinalife" initials="c" lastIdx="1" clrIdx="0"/>
  <p:cmAuthor id="134" name="谢 小小" initials="谢" lastIdx="1" clrIdx="0"/>
  <p:cmAuthor id="135" name="彭凯" initials="彭" lastIdx="1" clrIdx="1"/>
  <p:cmAuthor id="136" name="sunlj002" initials="s" lastIdx="7" clrIdx="0"/>
  <p:cmAuthor id="137" name="何秀英" initials="何" lastIdx="1" clrIdx="8"/>
  <p:cmAuthor id="138" name="黄元" initials="黄" lastIdx="1" clrIdx="1"/>
  <p:cmAuthor id="139" name="总公司培训部" initials="总" lastIdx="3" clrIdx="9"/>
  <p:cmAuthor id="140" name="杨东风" initials="杨" lastIdx="9" clrIdx="0"/>
  <p:cmAuthor id="141" name="YANGS-PC" initials="Y" lastIdx="0" clrIdx="0"/>
  <p:cmAuthor id="142" name="罗彬" initials="罗" lastIdx="1" clrIdx="0"/>
  <p:cmAuthor id="143" name="彬 罗" initials="彬" lastIdx="1" clrIdx="1"/>
  <p:cmAuthor id="144" name="User_2" initials="U" lastIdx="1" clrIdx="1"/>
  <p:cmAuthor id="145" name="zhengwen" initials="z" lastIdx="1" clrIdx="0"/>
  <p:cmAuthor id="146" name="松 李" initials="松" lastIdx="1" clrIdx="4"/>
  <p:cmAuthor id="149" name="clic" initials="c" lastIdx="0" clrIdx="0"/>
  <p:cmAuthor id="150" name="49254" initials="4" lastIdx="1" clrIdx="0"/>
  <p:cmAuthor id="461" name="linkplus" initials="l" lastIdx="1" clrIdx="0"/>
  <p:cmAuthor id="465" name="橙子" initials="橙" lastIdx="2" clrIdx="1"/>
  <p:cmAuthor id="466" name="未知用户118" initials="未" lastIdx="1" clrIdx="0"/>
  <p:cmAuthor id="37" name="刘云轩" initials="刘" lastIdx="1" clrIdx="0"/>
  <p:cmAuthor id="470" name="未知用户119" initials="未" lastIdx="0" clrIdx="0"/>
  <p:cmAuthor id="38" name="未知用户20" initials="未" lastIdx="3" clrIdx="0"/>
  <p:cmAuthor id="471" name="未知用户120" initials="未" lastIdx="1" clrIdx="1"/>
  <p:cmAuthor id="472" name="alen" initials="a" lastIdx="2" clrIdx="0"/>
  <p:cmAuthor id="473" name="未知用户121" initials="未" lastIdx="8" clrIdx="0"/>
  <p:cmAuthor id="474" name="未知用户122" initials="未" lastIdx="0" clrIdx="0"/>
  <p:cmAuthor id="475" name="未知用户123" initials="未" lastIdx="1" clrIdx="0"/>
  <p:cmAuthor id="476" name="未知用户124" initials="未" lastIdx="9" clrIdx="0"/>
  <p:cmAuthor id="477" name="未知用户125" initials="未" lastIdx="2" clrIdx="0"/>
  <p:cmAuthor id="478" name="未知用户126" initials="未" lastIdx="1" clrIdx="0"/>
  <p:cmAuthor id="479" name="未知用户127" initials="未" lastIdx="1" clrIdx="0"/>
  <p:cmAuthor id="47" name="未知用户17" initials="" lastIdx="14" clrIdx="1"/>
  <p:cmAuthor id="480" name="未知用户128" initials="未" lastIdx="1" clrIdx="0"/>
  <p:cmAuthor id="481" name="未知用户129" initials="未" lastIdx="0" clrIdx="8"/>
  <p:cmAuthor id="482" name="未知用户130" initials="未" lastIdx="1" clrIdx="0"/>
  <p:cmAuthor id="483" name="未知用户131" initials="未" lastIdx="10" clrIdx="0"/>
  <p:cmAuthor id="51" name="未知用户21" initials="" lastIdx="1" clrIdx="0"/>
  <p:cmAuthor id="484" name="未知用户132" initials="未" lastIdx="1" clrIdx="0"/>
  <p:cmAuthor id="485" name="未知用户133" initials="未" lastIdx="2" clrIdx="0"/>
  <p:cmAuthor id="486" name="未知用户134" initials="未" lastIdx="1" clrIdx="0"/>
  <p:cmAuthor id="487" name="未知用户135" initials="未" lastIdx="0" clrIdx="0"/>
  <p:cmAuthor id="488" name="未知用户136" initials="未" lastIdx="1" clrIdx="0"/>
  <p:cmAuthor id="489" name="未知用户137" initials="未" lastIdx="0" clrIdx="0"/>
  <p:cmAuthor id="491" name="USER" initials="U" lastIdx="0" clrIdx="0"/>
  <p:cmAuthor id="493" name="未知用户138" initials="未" lastIdx="7" clrIdx="0"/>
  <p:cmAuthor id="496" name="未知用户141" initials="未" lastIdx="0" clrIdx="0"/>
  <p:cmAuthor id="497" name="未知用户142" initials="未" lastIdx="0" clrIdx="1"/>
  <p:cmAuthor id="49837067" name="刘浩" initials="刘" lastIdx="180431" clrIdx="0"/>
  <p:cmAuthor id="49837068" name="Vivian Liu" initials="VL" lastIdx="1" clrIdx="1"/>
  <p:cmAuthor id="500" name="未知用户143" initials="未" lastIdx="1" clrIdx="0"/>
  <p:cmAuthor id="49837069" name="liu tingting" initials="lt" lastIdx="1" clrIdx="137"/>
  <p:cmAuthor id="49837070" name="劲 黄" initials="劲" lastIdx="1" clrIdx="121"/>
  <p:cmAuthor id="502" name="未知用户144" initials="未" lastIdx="1" clrIdx="0"/>
  <p:cmAuthor id="503" name="未知用户145" initials="未" lastIdx="2" clrIdx="0"/>
  <p:cmAuthor id="71" name="王丹（法律）" initials="王" lastIdx="28" clrIdx="0"/>
  <p:cmAuthor id="72" name="H1900" initials="H" lastIdx="1" clrIdx="0"/>
  <p:cmAuthor id="507" name="未知用户114" initials="未" lastIdx="1" clrIdx="0"/>
  <p:cmAuthor id="508" name="未知用户115" initials="未" lastIdx="0" clrIdx="1"/>
  <p:cmAuthor id="509" name="未知用户116" initials="未" lastIdx="1" clrIdx="0"/>
  <p:cmAuthor id="77" name="史其淼" initials="史" lastIdx="1" clrIdx="0"/>
  <p:cmAuthor id="510" name="未知用户117" initials="未" lastIdx="0" clrIdx="0"/>
  <p:cmAuthor id="78" name="andrea_feng" initials="a" lastIdx="28" clrIdx="0"/>
  <p:cmAuthor id="511" name="未知用户139" initials="未" lastIdx="0" clrIdx="0"/>
  <p:cmAuthor id="512" name="加 林" initials="加" lastIdx="1" clrIdx="0"/>
  <p:cmAuthor id="517" name="王 一鸣" initials="王" lastIdx="1" clrIdx="0"/>
  <p:cmAuthor id="519" name="肖婧" initials="肖" lastIdx="7" clrIdx="0"/>
  <p:cmAuthor id="520" name="Well Li" initials="W" lastIdx="1" clrIdx="0"/>
  <p:cmAuthor id="521" name="任俊宣" initials="任" lastIdx="1" clrIdx="6"/>
  <p:cmAuthor id="522" name="未知用户188" initials="未" lastIdx="1" clrIdx="0"/>
  <p:cmAuthor id="523" name="未知用户189" initials="未" lastIdx="1" clrIdx="0"/>
  <p:cmAuthor id="524" name="未知用户165" initials="未" lastIdx="1" clrIdx="0"/>
  <p:cmAuthor id="525" name="未知用户166" initials="未" lastIdx="1" clrIdx="0"/>
  <p:cmAuthor id="526" name="未知用户167" initials="未" lastIdx="1" clrIdx="0"/>
  <p:cmAuthor id="94" name="zilong.li" initials="z" lastIdx="4" clrIdx="0"/>
  <p:cmAuthor id="527" name="未知用户168" initials="未" lastIdx="0" clrIdx="8"/>
  <p:cmAuthor id="528" name="未知用户169" initials="未" lastIdx="1" clrIdx="0"/>
  <p:cmAuthor id="529" name="未知用户170" initials="未" lastIdx="10" clrIdx="0"/>
  <p:cmAuthor id="97" name="ozg106" initials="o" lastIdx="1" clrIdx="92"/>
  <p:cmAuthor id="530" name="未知用户171" initials="未" lastIdx="1" clrIdx="0"/>
  <p:cmAuthor id="531" name="未知用户172" initials="未" lastIdx="2" clrIdx="0"/>
  <p:cmAuthor id="532" name="未知用户173" initials="未" lastIdx="1" clrIdx="0"/>
  <p:cmAuthor id="533" name="未知用户174" initials="未" lastIdx="0" clrIdx="0"/>
  <p:cmAuthor id="534" name="未知用户175" initials="未" lastIdx="1" clrIdx="0"/>
  <p:cmAuthor id="535" name="未知用户176" initials="未" lastIdx="0" clrIdx="0"/>
  <p:cmAuthor id="536" name="未知用户198" initials="未" lastIdx="0" clrIdx="0"/>
  <p:cmAuthor id="537" name="未知用户150" initials="未" lastIdx="1" clrIdx="0"/>
  <p:cmAuthor id="538" name="未知用户220" initials="未" lastIdx="1" clrIdx="0"/>
  <p:cmAuthor id="539" name="未知用户221" initials="未" lastIdx="1" clrIdx="0"/>
  <p:cmAuthor id="540" name="未知用户199" initials="未" lastIdx="0" clrIdx="1"/>
  <p:cmAuthor id="541" name="未知用户200" initials="未" lastIdx="2" clrIdx="0"/>
  <p:cmAuthor id="542" name="未知用户201" initials="未" lastIdx="11" clrIdx="1"/>
  <p:cmAuthor id="543" name="未知用户214" initials="未" lastIdx="1" clrIdx="0"/>
  <p:cmAuthor id="544" name="未知用户216" initials="未" lastIdx="1" clrIdx="0"/>
  <p:cmAuthor id="545" name="未知用户202" initials="未" lastIdx="2" clrIdx="0"/>
  <p:cmAuthor id="546" name="未知用户203" initials="未" lastIdx="15" clrIdx="0"/>
  <p:cmAuthor id="547" name="未知用户204" initials="未" lastIdx="1" clrIdx="0"/>
  <p:cmAuthor id="548" name="未知用户205" initials="未" lastIdx="7" clrIdx="0"/>
  <p:cmAuthor id="549" name="未知用户206" initials="未" lastIdx="1" clrIdx="0"/>
  <p:cmAuthor id="550" name="未知用户207" initials="未" lastIdx="1" clrIdx="0"/>
  <p:cmAuthor id="551" name="未知用户208" initials="未" lastIdx="1" clrIdx="0"/>
  <p:cmAuthor id="552" name="未知用户209" initials="未" lastIdx="2" clrIdx="0"/>
  <p:cmAuthor id="553" name="未知用户210" initials="未" lastIdx="0" clrIdx="0"/>
  <p:cmAuthor id="554" name="未知用户213" initials="未" lastIdx="1" clrIdx="2"/>
  <p:cmAuthor id="555" name="未知用户211" initials="未" lastIdx="1" clrIdx="0"/>
  <p:cmAuthor id="556" name="未知用户68" initials="未" lastIdx="1" clrIdx="0"/>
  <p:cmAuthor id="125" name="齐涛" initials="齐" lastIdx="1" clrIdx="0"/>
  <p:cmAuthor id="127" name="孟家兴" initials="孟" lastIdx="1" clrIdx="0"/>
  <p:cmAuthor id="129" name="Q Q" initials="Q" lastIdx="1" clrIdx="3"/>
  <p:cmAuthor id="130" name="cpic" initials="c" lastIdx="0" clrIdx="0"/>
  <p:cmAuthor id="563" name="allan" initials="a" lastIdx="1" clrIdx="0"/>
  <p:cmAuthor id="131" name="谷雨" initials="谷" lastIdx="1" clrIdx="0"/>
  <p:cmAuthor id="147" name="njlife" initials="n" lastIdx="2" clrIdx="0"/>
  <p:cmAuthor id="148" name="未知用户19" initials="未" lastIdx="3" clrIdx="0"/>
  <p:cmAuthor id="175" name="cuizijin01" initials="c" lastIdx="6" clrIdx="2"/>
  <p:cmAuthor id="178" name="未知用户52" initials="未" lastIdx="0" clrIdx="1"/>
  <p:cmAuthor id="198" name="tpxiao" initials="t" lastIdx="1" clrIdx="0"/>
  <p:cmAuthor id="199" name="Author" initials="A" lastIdx="0" clrIdx="2"/>
  <p:cmAuthor id="200" name="zhouyangfan" initials="z" lastIdx="0" clrIdx="0"/>
  <p:cmAuthor id="201" name="邓蓉榕" initials="邓" lastIdx="1" clrIdx="0"/>
  <p:cmAuthor id="202" name="b1487" initials="b" lastIdx="1" clrIdx="0"/>
  <p:cmAuthor id="203" name="张博" initials="张" lastIdx="1" clrIdx="0"/>
  <p:cmAuthor id="204" name="deeplm" initials="d" lastIdx="1" clrIdx="0"/>
  <p:cmAuthor id="205" name="Zhou Xuanjun" initials="Z" lastIdx="1" clrIdx="0"/>
  <p:cmAuthor id="206" name="M7100z-win7" initials="M" lastIdx="1" clrIdx="6"/>
  <p:cmAuthor id="207" name="Kingsoft" initials="K" lastIdx="2" clrIdx="0"/>
  <p:cmAuthor id="208" name="пользователь Microsoft Office" initials="п" lastIdx="1" clrIdx="0"/>
  <p:cmAuthor id="209" name="li chen" initials="lc" lastIdx="2" clrIdx="34"/>
  <p:cmAuthor id="210" name="Dell" initials="D" lastIdx="0" clrIdx="0"/>
  <p:cmAuthor id="211" name="李 斌" initials="李" lastIdx="3" clrIdx="0"/>
  <p:cmAuthor id="212" name="zhiqi" initials="z" lastIdx="1" clrIdx="2"/>
  <p:cmAuthor id="214" name="xt256.com" initials="x" lastIdx="1" clrIdx="0"/>
  <p:cmAuthor id="215" name="jiansheng li" initials="j" lastIdx="0" clrIdx="0"/>
  <p:cmAuthor id="219" name="acer" initials="a" lastIdx="1" clrIdx="0"/>
  <p:cmAuthor id="220" name="冯敏" initials="冯" lastIdx="1" clrIdx="0"/>
  <p:cmAuthor id="223" name="贾彬彬" initials="贾" lastIdx="1" clrIdx="0"/>
  <p:cmAuthor id="225" name="未知用户42" initials="未" lastIdx="1" clrIdx="15"/>
  <p:cmAuthor id="226" name="spring_ren" initials="s" lastIdx="2" clrIdx="1"/>
  <p:cmAuthor id="228" name="xuqing" initials="x" lastIdx="4" clrIdx="0"/>
  <p:cmAuthor id="229" name="未知用户34" initials="未" lastIdx="1" clrIdx="1"/>
  <p:cmAuthor id="230" name="未知用户25" initials="未" lastIdx="8" clrIdx="0"/>
  <p:cmAuthor id="231" name="Charlotte Williams" initials="C" lastIdx="1" clrIdx="8"/>
  <p:cmAuthor id="232" name="未知用户48" initials="未" lastIdx="20" clrIdx="0"/>
  <p:cmAuthor id="233" name="Jason Cheung" initials="J" lastIdx="0" clrIdx="0"/>
  <p:cmAuthor id="234" name="陈希(寿险一元培训部)" initials="陈" lastIdx="1" clrIdx="0"/>
  <p:cmAuthor id="237" name="Microsoft 帐户" initials="M" lastIdx="1" clrIdx="0"/>
  <p:cmAuthor id="238" name="未知用户35" initials="未" lastIdx="4" clrIdx="6"/>
  <p:cmAuthor id="243" name="Poseidon" initials="P" lastIdx="1" clrIdx="0"/>
  <p:cmAuthor id="244" name="未知用户45" initials="未" lastIdx="1" clrIdx="0"/>
  <p:cmAuthor id="245" name="sun frank" initials="s" lastIdx="1" clrIdx="0"/>
  <p:cmAuthor id="246" name="鱼 飞" initials="鱼" lastIdx="2" clrIdx="0"/>
  <p:cmAuthor id="247" name="sdlife" initials="s" lastIdx="3" clrIdx="1"/>
  <p:cmAuthor id="249" name="李昕玫" initials="李" lastIdx="1" clrIdx="0"/>
  <p:cmAuthor id="250" name="lianxing liao" initials="l" lastIdx="1" clrIdx="0"/>
  <p:cmAuthor id="251" name="未知用户" initials="未" lastIdx="1" clrIdx="0"/>
  <p:cmAuthor id="252" name="yangysh" initials="y" lastIdx="1" clrIdx="0"/>
  <p:cmAuthor id="255" name="袁缘" initials="袁" lastIdx="0" clrIdx="0"/>
  <p:cmAuthor id="257" name="yu Grover" initials="y" lastIdx="1" clrIdx="1"/>
  <p:cmAuthor id="258" name="李晨曦" initials="李" lastIdx="14" clrIdx="0"/>
  <p:cmAuthor id="259" name="Bonan Qi" initials="B" lastIdx="43" clrIdx="0"/>
  <p:cmAuthor id="260" name="yaoxiaojun" initials="y" lastIdx="1" clrIdx="0"/>
  <p:cmAuthor id="262" name="朱雪松" initials="朱" lastIdx="2" clrIdx="2"/>
  <p:cmAuthor id="264" name="史璐瑶" initials="史" lastIdx="1" clrIdx="23"/>
  <p:cmAuthor id="268" name="Vagun Vagun" initials="V" lastIdx="1" clrIdx="0"/>
  <p:cmAuthor id="2000" name="张静_QZZvv2Aj" initials="authorId_625078060" lastIdx="1658295" clrIdx="95"/>
  <p:cmAuthor id="269" name="李秋静" initials="李" lastIdx="1" clrIdx="1"/>
  <p:cmAuthor id="2001" name="陈培思" initials="陈培思" lastIdx="1" clrIdx="96"/>
  <p:cmAuthor id="270" name="陈林" initials="陈" lastIdx="1" clrIdx="0"/>
  <p:cmAuthor id="272" name="张梦莞" initials="张" lastIdx="1" clrIdx="27"/>
  <p:cmAuthor id="273" name="可臣 王" initials="可" lastIdx="2" clrIdx="0"/>
  <p:cmAuthor id="274" name="qqqqq" initials="q" lastIdx="2" clrIdx="0"/>
  <p:cmAuthor id="280" name="86139" initials="8" lastIdx="1" clrIdx="0"/>
  <p:cmAuthor id="285" name="lixun" initials="l" lastIdx="0" clrIdx="16"/>
  <p:cmAuthor id="286" name="Isabella" initials="I" lastIdx="4" clrIdx="4"/>
  <p:cmAuthor id="287" name="KK Yoda" initials="K" lastIdx="1" clrIdx="10"/>
  <p:cmAuthor id="288" name="未知用户36" initials="未" lastIdx="10" clrIdx="0"/>
  <p:cmAuthor id="289" name="未知用户148" initials="未" lastIdx="1" clrIdx="0"/>
  <p:cmAuthor id="290" name="未知用户163" initials="未" lastIdx="1" clrIdx="0"/>
  <p:cmAuthor id="291" name="未知用户151" initials="未" lastIdx="0" clrIdx="1"/>
  <p:cmAuthor id="292" name="未知用户152" initials="未" lastIdx="3" clrIdx="0"/>
  <p:cmAuthor id="293" name="未知用户164" initials="未" lastIdx="0" clrIdx="1"/>
  <p:cmAuthor id="294" name="未知用户153" initials="未" lastIdx="2" clrIdx="0"/>
  <p:cmAuthor id="295" name="未知用户154" initials="未" lastIdx="1" clrIdx="0"/>
  <p:cmAuthor id="296" name="未知用户155" initials="未" lastIdx="2" clrIdx="0"/>
  <p:cmAuthor id="297" name="未知用户156" initials="未" lastIdx="15" clrIdx="0"/>
  <p:cmAuthor id="298" name="未知用户157" initials="未" lastIdx="1" clrIdx="0"/>
  <p:cmAuthor id="299" name="未知用户158" initials="未" lastIdx="7" clrIdx="0"/>
  <p:cmAuthor id="300" name="未知用户159" initials="未" lastIdx="1" clrIdx="0"/>
  <p:cmAuthor id="301" name="未知用户160" initials="未" lastIdx="1" clrIdx="0"/>
  <p:cmAuthor id="302" name="未知用户161" initials="未" lastIdx="1" clrIdx="0"/>
  <p:cmAuthor id="303" name="未知用户162" initials="未" lastIdx="2" clrIdx="0"/>
  <p:cmAuthor id="304" name="未知用户149" initials="未" lastIdx="0" clrIdx="0"/>
  <p:cmAuthor id="305" name="未知用户146" initials="未" lastIdx="1" clrIdx="21"/>
  <p:cmAuthor id="306" name="未知用户147" initials="未" lastIdx="1" clrIdx="0"/>
  <p:cmAuthor id="307" name="未知用户37" initials="未" lastIdx="1" clrIdx="2"/>
  <p:cmAuthor id="310" name="刘仕俭" initials="刘" lastIdx="1" clrIdx="0"/>
  <p:cmAuthor id="311" name="Changing Zhuang" initials="C" lastIdx="1" clrIdx="1"/>
  <p:cmAuthor id="312" name="未知用户177" initials="未" lastIdx="7" clrIdx="0"/>
  <p:cmAuthor id="313" name="未知用户178" initials="未" lastIdx="7" clrIdx="0"/>
  <p:cmAuthor id="747" name="wenle369@sina.com" initials="w" lastIdx="1" clrIdx="0"/>
  <p:cmAuthor id="314" name="未知用户179" initials="未" lastIdx="1" clrIdx="0"/>
  <p:cmAuthor id="315" name="未知用户180" initials="未" lastIdx="0" clrIdx="0"/>
  <p:cmAuthor id="316" name="未知用户181" initials="未" lastIdx="0" clrIdx="1"/>
  <p:cmAuthor id="317" name="未知用户182" initials="未" lastIdx="1" clrIdx="0"/>
  <p:cmAuthor id="318" name="未知用户183" initials="未" lastIdx="1" clrIdx="0"/>
  <p:cmAuthor id="319" name="未知用户184" initials="未" lastIdx="2" clrIdx="0"/>
  <p:cmAuthor id="320" name="未知用户187" initials="未" lastIdx="0" clrIdx="0"/>
  <p:cmAuthor id="321" name="未知用户185" initials="未" lastIdx="1" clrIdx="21"/>
  <p:cmAuthor id="322" name="未知用户186" initials="未" lastIdx="1" clrIdx="0"/>
  <p:cmAuthor id="755" name="未知用户418" initials="未" lastIdx="1" clrIdx="0"/>
  <p:cmAuthor id="323" name="哒哒 熊猫" initials="哒" lastIdx="1" clrIdx="0"/>
  <p:cmAuthor id="756" name="未知用户271" initials="未" lastIdx="1" clrIdx="0"/>
  <p:cmAuthor id="324" name="Yun-Ting Tseng" initials="Y" lastIdx="7" clrIdx="0"/>
  <p:cmAuthor id="325" name="Miss 豆" initials="M" lastIdx="0" clrIdx="0"/>
  <p:cmAuthor id="326" name="G" initials="G" lastIdx="1" clrIdx="22"/>
  <p:cmAuthor id="330" name="未知用户108" initials="未" lastIdx="1" clrIdx="0"/>
  <p:cmAuthor id="331" name="未知用户72" initials="未" lastIdx="2" clrIdx="0"/>
  <p:cmAuthor id="332" name="未知用户73" initials="未" lastIdx="1" clrIdx="0"/>
  <p:cmAuthor id="333" name="未知用户74" initials="未" lastIdx="0" clrIdx="0"/>
  <p:cmAuthor id="334" name="未知用户110" initials="未" lastIdx="14" clrIdx="0"/>
  <p:cmAuthor id="335" name="未知用户77" initials="未" lastIdx="2" clrIdx="0"/>
  <p:cmAuthor id="336" name="未知用户65" initials="未" lastIdx="1" clrIdx="0"/>
  <p:cmAuthor id="338" name="百里 长青" initials="百" lastIdx="1" clrIdx="0"/>
  <p:cmAuthor id="340" name="zhaoby01" initials="z" lastIdx="2" clrIdx="6"/>
  <p:cmAuthor id="341" name="Lydia" initials="L" lastIdx="1" clrIdx="0"/>
  <p:cmAuthor id="348" name="中星 叶" initials="中" lastIdx="1" clrIdx="22"/>
  <p:cmAuthor id="349" name="Dizzy" initials="D" lastIdx="3" clrIdx="0"/>
  <p:cmAuthor id="350" name="倚海听风" initials="倚" lastIdx="1" clrIdx="21"/>
  <p:cmAuthor id="351" name="CodonMedical" initials="C" lastIdx="109" clrIdx="2"/>
  <p:cmAuthor id="352" name="Yvonne Lin" initials="Y" lastIdx="35" clrIdx="3"/>
  <p:cmAuthor id="353" name="Gallivan, John-Paul {MDAO~Basel}" initials="G" lastIdx="4" clrIdx="4"/>
  <p:cmAuthor id="354" name="Helms, Hans-Joachim {MDBA~Basel}" initials="H" lastIdx="36" clrIdx="5"/>
  <p:cmAuthor id="355" name="Codon Medical" initials="C" lastIdx="57" clrIdx="6"/>
  <p:cmAuthor id="356" name="Petersen, Jenny {MDBD~South San Francisco}" initials="P" lastIdx="4" clrIdx="7"/>
  <p:cmAuthor id="357" name="刘风香" initials="刘" lastIdx="5" clrIdx="20"/>
  <p:cmAuthor id="358" name="feng wei" initials="f" lastIdx="1" clrIdx="0"/>
  <p:cmAuthor id="359" name="Meredith Kalish" initials="M" lastIdx="19" clrIdx="10"/>
  <p:cmAuthor id="360" name="Mary Beattie" initials="M" lastIdx="11" clrIdx="11"/>
  <p:cmAuthor id="361" name="Melanie Smitt" initials="M" lastIdx="33" clrIdx="12"/>
  <p:cmAuthor id="362" name="Andrea Michels" initials="A" lastIdx="13" clrIdx="13"/>
  <p:cmAuthor id="363" name="Daniel Clyde (HI)" initials="D" lastIdx="24" clrIdx="0"/>
  <p:cmAuthor id="364" name="Fitzpatrick, Nicole {MGAO~Basel}" initials="F" lastIdx="16" clrIdx="1"/>
  <p:cmAuthor id="365" name="Kate Rijnen" initials="K" lastIdx="11" clrIdx="2"/>
  <p:cmAuthor id="366" name="Mark McGregor (HI)" initials="M" lastIdx="33" clrIdx="3"/>
  <p:cmAuthor id="367" name="Machackova, Zuzana {MDAO~Basel}" initials="M" lastIdx="37" clrIdx="5"/>
  <p:cmAuthor id="368" name="Franca, Ryan {MDAO~Basel}" initials="F" lastIdx="6" clrIdx="6"/>
  <p:cmAuthor id="369" name="Bart Baranowski (HI)" initials="B" lastIdx="16" clrIdx="7"/>
  <p:cmAuthor id="370" name="Helen Keyworth (HI)" initials="H" lastIdx="77" clrIdx="8"/>
  <p:cmAuthor id="371" name="Louise Adamson (HI)" initials="L" lastIdx="173" clrIdx="9"/>
  <p:cmAuthor id="372" name="Andrew Moss (HI)" initials="A" lastIdx="10" clrIdx="10"/>
  <p:cmAuthor id="373" name="David Morgan (HI)" initials="D" lastIdx="17" clrIdx="11"/>
  <p:cmAuthor id="374" name="Kate Sillitoe (HI)" initials="K" lastIdx="4" clrIdx="12"/>
  <p:cmAuthor id="375" name="孟轩君" initials="孟" lastIdx="2" clrIdx="0"/>
  <p:cmAuthor id="376" name="hpguan" initials="h" lastIdx="27" clrIdx="0"/>
  <p:cmAuthor id="377" name="甘源" initials="甘" lastIdx="4" clrIdx="0"/>
  <p:cmAuthor id="378" name="fengyuan03" initials="f" lastIdx="11" clrIdx="1"/>
  <p:cmAuthor id="379" name="何富军" initials="何" lastIdx="1" clrIdx="0"/>
  <p:cmAuthor id="380" name="闫秀丽" initials="闫" lastIdx="0" clrIdx="0"/>
  <p:cmAuthor id="381" name="fafa" initials="f" lastIdx="2" clrIdx="1"/>
  <p:cmAuthor id="383" name="qatr130" initials="q" lastIdx="1" clrIdx="0"/>
  <p:cmAuthor id="384" name="xusha" initials="x" lastIdx="1" clrIdx="2"/>
  <p:cmAuthor id="389" name="李 东科" initials="李" lastIdx="1" clrIdx="35"/>
  <p:cmAuthor id="395" name="袁正海" initials="袁" lastIdx="1" clrIdx="0"/>
  <p:cmAuthor id="401" name="未知用户84" initials="未" lastIdx="1" clrIdx="0"/>
  <p:cmAuthor id="402" name="think" initials="t" lastIdx="1" clrIdx="0"/>
  <p:cmAuthor id="404" name="未知用户87" initials="未" lastIdx="8" clrIdx="0"/>
  <p:cmAuthor id="405" name="未知用户88" initials="未" lastIdx="1" clrIdx="0"/>
  <p:cmAuthor id="406" name="未知用户89" initials="未" lastIdx="1" clrIdx="0"/>
  <p:cmAuthor id="407" name="未知用户90" initials="未" lastIdx="1" clrIdx="0"/>
  <p:cmAuthor id="411" name="未知用户95" initials="未" lastIdx="1" clrIdx="0"/>
  <p:cmAuthor id="412" name="未知用户96" initials="未" lastIdx="0" clrIdx="1"/>
  <p:cmAuthor id="413" name="过 去" initials="过" lastIdx="1" clrIdx="0"/>
  <p:cmAuthor id="415" name="miaott" initials="m" lastIdx="0" clrIdx="195"/>
  <p:cmAuthor id="419" name="未知用户75" initials="未" lastIdx="0" clrIdx="0"/>
  <p:cmAuthor id="420" name="未知用户76" initials="未" lastIdx="1" clrIdx="0"/>
  <p:cmAuthor id="757" name="阿坤" initials="阿" lastIdx="1" clrIdx="756"/>
  <p:cmAuthor id="758" name="用户" initials="用" lastIdx="1" clrIdx="0"/>
  <p:cmAuthor id="759" name="张逸晨" initials="张" lastIdx="1" clrIdx="0"/>
  <p:cmAuthor id="760" name="sizx" initials="s" lastIdx="2" clrIdx="759"/>
  <p:cmAuthor id="762" name="张洁01-lhq" initials="张" lastIdx="3" clrIdx="0"/>
  <p:cmAuthor id="763" name="池依曼" initials="池" lastIdx="2" clrIdx="72"/>
  <p:cmAuthor id="764" name="未知用户219" initials="未" lastIdx="3" clrIdx="0"/>
  <p:cmAuthor id="765" name="未知用户230" initials="未" lastIdx="2" clrIdx="0"/>
  <p:cmAuthor id="766" name="未知用户231" initials="未" lastIdx="1" clrIdx="0"/>
  <p:cmAuthor id="767" name="未知用户232" initials="未" lastIdx="1" clrIdx="0"/>
  <p:cmAuthor id="768" name="未知用户237" initials="未" lastIdx="7" clrIdx="0"/>
  <p:cmAuthor id="769" name="未知用户226" initials="未" lastIdx="1" clrIdx="0"/>
  <p:cmAuthor id="770" name="亚运 曹" initials="亚" lastIdx="3" clrIdx="2"/>
  <p:cmAuthor id="772" name="张正明" initials="张" lastIdx="1" clrIdx="0"/>
  <p:cmAuthor id="773" name="FANG SUN" initials="F" lastIdx="2" clrIdx="4"/>
  <p:cmAuthor id="774" name="富德生命人寿" initials="富" lastIdx="1" clrIdx="0"/>
  <p:cmAuthor id="776" name="未知用户416" initials="未" lastIdx="1" clrIdx="0"/>
  <p:cmAuthor id="777" name="未知用户404" initials="未" lastIdx="15" clrIdx="0"/>
  <p:cmAuthor id="778" name="未知用户408" initials="未" lastIdx="1" clrIdx="1"/>
  <p:cmAuthor id="779" name="未知用户409" initials="未" lastIdx="7" clrIdx="0"/>
  <p:cmAuthor id="780" name="未知用户412" initials="未" lastIdx="0" clrIdx="1"/>
  <p:cmAuthor id="781" name="未知用户413" initials="未" lastIdx="1" clrIdx="0"/>
  <p:cmAuthor id="782" name="未知用户414" initials="未" lastIdx="1" clrIdx="0"/>
  <p:cmAuthor id="26" name="马纪梅" initials="马" lastIdx="2" clrIdx="0"/>
  <p:cmAuthor id="783" name="未知用户415" initials="未" lastIdx="1" clrIdx="0"/>
  <p:cmAuthor id="784" name="未知用户215" initials="未" lastIdx="0" clrIdx="0"/>
  <p:cmAuthor id="785" name="未知用户217" initials="未" lastIdx="0" clrIdx="0"/>
  <p:cmAuthor id="786" name="未知用户261" initials="未" lastIdx="0" clrIdx="0"/>
  <p:cmAuthor id="787" name="未知用户371" initials="未" lastIdx="1" clrIdx="0"/>
  <p:cmAuthor id="788" name="未知用户370" initials="未" lastIdx="1" clrIdx="0"/>
  <p:cmAuthor id="789" name="未知用户347" initials="未" lastIdx="10" clrIdx="0"/>
  <p:cmAuthor id="790" name="未知用户348" initials="未" lastIdx="1" clrIdx="0"/>
  <p:cmAuthor id="791" name="未知用户286" initials="未" lastIdx="1" clrIdx="0"/>
  <p:cmAuthor id="792" name="未知用户373" initials="未" lastIdx="2" clrIdx="0"/>
  <p:cmAuthor id="793" name="未知用户350" initials="未" lastIdx="1" clrIdx="0"/>
  <p:cmAuthor id="794" name="未知用户218" initials="未" lastIdx="0" clrIdx="0"/>
  <p:cmAuthor id="795" name="未知用户351" initials="未" lastIdx="1" clrIdx="0"/>
  <p:cmAuthor id="796" name="未知用户352" initials="未" lastIdx="1" clrIdx="1"/>
  <p:cmAuthor id="797" name="未知用户353" initials="未" lastIdx="7" clrIdx="0"/>
  <p:cmAuthor id="798" name="未知用户354" initials="未" lastIdx="3" clrIdx="0"/>
  <p:cmAuthor id="799" name="未知用户355" initials="未" lastIdx="1" clrIdx="0"/>
  <p:cmAuthor id="800" name="未知用户356" initials="未" lastIdx="0" clrIdx="0"/>
  <p:cmAuthor id="801" name="未知用户378" initials="未" lastIdx="1" clrIdx="0"/>
  <p:cmAuthor id="802" name="未知用户357" initials="未" lastIdx="9" clrIdx="0"/>
  <p:cmAuthor id="803" name="未知用户362" initials="未" lastIdx="1" clrIdx="0"/>
  <p:cmAuthor id="804" name="未知用户363" initials="未" lastIdx="0" clrIdx="0"/>
  <p:cmAuthor id="805" name="未知用户374" initials="未" lastIdx="1" clrIdx="0"/>
  <p:cmAuthor id="806" name="未知用户375" initials="未" lastIdx="1" clrIdx="0"/>
  <p:cmAuthor id="807" name="未知用户369" initials="未" lastIdx="2" clrIdx="0"/>
  <p:cmAuthor id="808" name="未知用户376" initials="未" lastIdx="22" clrIdx="0"/>
  <p:cmAuthor id="809" name="未知用户377" initials="未" lastIdx="1" clrIdx="0"/>
  <p:cmAuthor id="810" name="未知用户372" initials="未" lastIdx="1" clrIdx="1"/>
  <p:cmAuthor id="814" name="未知用户466" initials="未" lastIdx="3" clrIdx="0"/>
  <p:cmAuthor id="815" name="未知用户460" initials="未" lastIdx="1" clrIdx="0"/>
  <p:cmAuthor id="816" name="未知用户454" initials="未" lastIdx="2" clrIdx="0"/>
  <p:cmAuthor id="817" name="未知用户461" initials="未" lastIdx="0" clrIdx="0"/>
  <p:cmAuthor id="818" name="未知用户455" initials="未" lastIdx="1" clrIdx="0"/>
  <p:cmAuthor id="819" name="未知用户462" initials="未" lastIdx="10" clrIdx="0"/>
  <p:cmAuthor id="820" name="未知用户465" initials="未" lastIdx="1" clrIdx="5"/>
  <p:cmAuthor id="821" name="未知用户457" initials="未" lastIdx="1" clrIdx="0"/>
  <p:cmAuthor id="822" name="未知用户450" initials="未" lastIdx="0" clrIdx="0"/>
  <p:cmAuthor id="823" name="未知用户463" initials="未" lastIdx="1" clrIdx="18"/>
  <p:cmAuthor id="824" name="未知用户467" initials="未" lastIdx="0" clrIdx="0"/>
  <p:cmAuthor id="825" name="未知用户468" initials="未" lastIdx="1" clrIdx="0"/>
  <p:cmAuthor id="826" name="未知用户469" initials="未" lastIdx="1" clrIdx="0"/>
  <p:cmAuthor id="827" name="未知用户458" initials="未" lastIdx="2" clrIdx="0"/>
  <p:cmAuthor id="828" name="未知用户470" initials="未" lastIdx="1" clrIdx="0"/>
  <p:cmAuthor id="829" name="未知用户471" initials="未" lastIdx="1" clrIdx="0"/>
  <p:cmAuthor id="830" name="未知用户472" initials="未" lastIdx="1" clrIdx="0"/>
  <p:cmAuthor id="831" name="未知用户473" initials="未" lastIdx="4" clrIdx="0"/>
  <p:cmAuthor id="832" name="未知用户235" initials="未" lastIdx="0" clrIdx="1"/>
  <p:cmAuthor id="833" name="未知用户453" initials="未" lastIdx="1" clrIdx="0"/>
  <p:cmAuthor id="834" name="未知用户474" initials="未" lastIdx="0" clrIdx="0"/>
  <p:cmAuthor id="835" name="未知用户475" initials="未" lastIdx="0" clrIdx="0"/>
  <p:cmAuthor id="836" name="未知用户476" initials="未" lastIdx="1" clrIdx="0"/>
  <p:cmAuthor id="837" name="未知用户459" initials="未" lastIdx="1" clrIdx="1"/>
  <p:cmAuthor id="838" name="未知用户489" initials="未" lastIdx="1" clrIdx="0"/>
  <p:cmAuthor id="839" name="未知用户488" initials="未" lastIdx="10" clrIdx="0"/>
  <p:cmAuthor id="840" name="未知用户490" initials="未" lastIdx="1" clrIdx="0"/>
  <p:cmAuthor id="841" name="未知用户477" initials="未" lastIdx="2" clrIdx="0"/>
  <p:cmAuthor id="842" name="未知用户478" initials="未" lastIdx="1" clrIdx="0"/>
  <p:cmAuthor id="843" name="未知用户479" initials="未" lastIdx="0" clrIdx="8"/>
  <p:cmAuthor id="844" name="未知用户480" initials="未" lastIdx="1" clrIdx="0"/>
  <p:cmAuthor id="845" name="未知用户481" initials="未" lastIdx="10" clrIdx="0"/>
  <p:cmAuthor id="846" name="未知用户482" initials="未" lastIdx="1" clrIdx="0"/>
  <p:cmAuthor id="847" name="未知用户483" initials="未" lastIdx="1" clrIdx="0"/>
  <p:cmAuthor id="848" name="未知用户484" initials="未" lastIdx="1" clrIdx="0"/>
  <p:cmAuthor id="849" name="未知用户485" initials="未" lastIdx="1" clrIdx="0"/>
  <p:cmAuthor id="850" name="未知用户486" initials="未" lastIdx="0" clrIdx="0"/>
  <p:cmAuthor id="851" name="未知用户452" initials="未" lastIdx="2" clrIdx="0"/>
  <p:cmAuthor id="852" name="未知用户456" initials="未" lastIdx="1" clrIdx="0"/>
  <p:cmAuthor id="853" name="未知用户464" initials="未" lastIdx="0" clrIdx="0"/>
  <p:cmAuthor id="854" name="未知用户487" initials="未" lastIdx="0" clrIdx="0"/>
  <p:cmAuthor id="858" name="袁广涛" initials="袁" lastIdx="2" clrIdx="0"/>
  <p:cmAuthor id="860" name="ZXAGX@outlook.com" initials="Z" lastIdx="1" clrIdx="138"/>
  <p:cmAuthor id="861" name="seki" initials="s" lastIdx="1" clrIdx="0"/>
  <p:cmAuthor id="863" name="daliang xu" initials="d" lastIdx="1" clrIdx="0"/>
  <p:cmAuthor id="864" name="刘凯欣" initials="刘" lastIdx="2" clrIdx="0"/>
  <p:cmAuthor id="865" name="3930" initials="3" lastIdx="1" clrIdx="24"/>
  <p:cmAuthor id="866" name="Bo" initials="B" lastIdx="1" clrIdx="93"/>
  <p:cmAuthor id="868" name="李昀东" initials="李" lastIdx="1" clrIdx="0"/>
  <p:cmAuthor id="869" name="liuhao24" initials="l" lastIdx="2" clrIdx="0"/>
  <p:cmAuthor id="870" name="理者" initials="理" lastIdx="2" clrIdx="0"/>
  <p:cmAuthor id="871" name="闪电杰尼" initials="闪" lastIdx="1" clrIdx="870"/>
  <p:cmAuthor id="872" name="翔宇" initials="翔" lastIdx="1" clrIdx="19"/>
  <p:cmAuthor id="873" name="t-1i-caiwu" initials="t" lastIdx="2" clrIdx="0"/>
  <p:cmAuthor id="874" name="zhaoyue46" initials="z" lastIdx="6" clrIdx="0"/>
  <p:cmAuthor id="875" name="余森" initials="余" lastIdx="1" clrIdx="449"/>
  <p:cmAuthor id="876" name="未知用户111" initials="未" lastIdx="2" clrIdx="0"/>
  <p:cmAuthor id="877" name="19916" initials="1" lastIdx="1" clrIdx="876"/>
  <p:cmAuthor id="878" name="未知用户113" initials="未" lastIdx="1" clrIdx="0"/>
  <p:cmAuthor id="881" name="谢 东林" initials="谢" lastIdx="1" clrIdx="120"/>
  <p:cmAuthor id="882" name="郑由星_外网" initials="郑" lastIdx="0" clrIdx="0"/>
  <p:cmAuthor id="883" name="dellwin" initials="d" lastIdx="5" clrIdx="0"/>
  <p:cmAuthor id="884" name="未知用户410" initials="未" lastIdx="1" clrIdx="0"/>
  <p:cmAuthor id="888" name="ae2000" initials="a" lastIdx="1" clrIdx="0"/>
  <p:cmAuthor id="890" name="赵生杰" initials="赵" lastIdx="1" clrIdx="0"/>
  <p:cmAuthor id="891" name="yuxue" initials="y" lastIdx="1" clrIdx="3"/>
  <p:cmAuthor id="892" name="Abel" initials="A" lastIdx="1" clrIdx="0"/>
  <p:cmAuthor id="893" name="xq" initials="x" lastIdx="2" clrIdx="11"/>
  <p:cmAuthor id="896" name="hasee" initials="h" lastIdx="1" clrIdx="0"/>
  <p:cmAuthor id="909" name="tk-taiyuan" initials="t" lastIdx="1" clrIdx="741"/>
  <p:cmAuthor id="910" name="chenzheng4" initials="c" lastIdx="1" clrIdx="22"/>
  <p:cmAuthor id="912" name="郄 琰" initials="郄" lastIdx="1" clrIdx="0"/>
  <p:cmAuthor id="914" name="Saku Uchikawa" initials="S" lastIdx="11" clrIdx="0"/>
  <p:cmAuthor id="917" name="z cl" initials="z" lastIdx="8" clrIdx="0"/>
  <p:cmAuthor id="918" name="liuys40" initials="l" lastIdx="1" clrIdx="3"/>
  <p:cmAuthor id="919" name="刘 帅" initials="刘" lastIdx="1" clrIdx="0"/>
  <p:cmAuthor id="920" name="martin" initials="m" lastIdx="0" clrIdx="2"/>
  <p:cmAuthor id="921" name="qin yu" initials="q" lastIdx="2" clrIdx="4"/>
  <p:cmAuthor id="924" name="李建阳（内蒙古英才管培生）" initials="李" lastIdx="2" clrIdx="0"/>
  <p:cmAuthor id="925" name="马靖松" initials="马" lastIdx="1" clrIdx="0"/>
  <p:cmAuthor id="926" name="pingchangxin@outlook.com LI" initials="p" lastIdx="5" clrIdx="0"/>
  <p:cmAuthor id="927" name="张晓燕(内蒙古巴彦淖尔)" initials="张" lastIdx="1" clrIdx="0"/>
  <p:cmAuthor id="928" name="王凯" initials="王" lastIdx="1" clrIdx="0"/>
  <p:cmAuthor id="929" name="沈琪-pbj" initials="沈" lastIdx="1" clrIdx="0"/>
  <p:cmAuthor id="932" name="LUO CHENG" initials="L" lastIdx="1" clrIdx="0"/>
  <p:cmAuthor id="933" name="scx" initials="s" lastIdx="1" clrIdx="0"/>
  <p:cmAuthor id="934" name="shenyanning-001" initials="s" lastIdx="8" clrIdx="0"/>
  <p:cmAuthor id="935" name="lipengfei01111@outlook.com" initials="l" lastIdx="1" clrIdx="0"/>
  <p:cmAuthor id="937" name="Evander Wan" initials="E" lastIdx="7" clrIdx="1"/>
  <p:cmAuthor id="939" name="Simon Camp" initials="S" lastIdx="1" clrIdx="0"/>
  <p:cmAuthor id="940" name="郭佳宏" initials="郭" lastIdx="1" clrIdx="0"/>
  <p:cmAuthor id="941" name="王书珍" initials="王" lastIdx="1" clrIdx="1"/>
  <p:cmAuthor id="942" name="何兴胜" initials="何" lastIdx="3" clrIdx="0"/>
  <p:cmAuthor id="944" name="hh" initials="h" lastIdx="1" clrIdx="0"/>
  <p:cmAuthor id="945" name="273839920@qq.com" initials="2" lastIdx="1" clrIdx="0"/>
  <p:cmAuthor id="948" name="Hope0187" initials="H" lastIdx="1" clrIdx="6"/>
  <p:cmAuthor id="950" name="舒迪" initials="舒" lastIdx="2" clrIdx="0"/>
  <p:cmAuthor id="951" name="James Conard" initials="J" lastIdx="3" clrIdx="0"/>
  <p:cmAuthor id="952" name="张 美红" initials="张" lastIdx="1" clrIdx="120"/>
  <p:cmAuthor id="953" name="8613607323127" initials="8" lastIdx="1" clrIdx="196"/>
  <p:cmAuthor id="955" name="盛红" initials="盛" lastIdx="0" clrIdx="0"/>
  <p:cmAuthor id="956" name="hanwen luo" initials="h" lastIdx="1" clrIdx="33"/>
  <p:cmAuthor id="957" name="Cpic" initials="C" lastIdx="0" clrIdx="0"/>
  <p:cmAuthor id="959" name="小田" initials="小" lastIdx="1" clrIdx="0"/>
  <p:cmAuthor id="960" name="刘 念" initials="刘" lastIdx="2" clrIdx="35"/>
  <p:cmAuthor id="961" name="Wangzhi gang" initials="W" lastIdx="1" clrIdx="0"/>
  <p:cmAuthor id="963" name="张 凯" initials="张" lastIdx="1" clrIdx="34"/>
  <p:cmAuthor id="964" name="喰?" initials="喰" lastIdx="20" clrIdx="0"/>
  <p:cmAuthor id="965" name="CNTP" initials="C" lastIdx="2" clrIdx="118"/>
  <p:cmAuthor id="966" name="李柯然" initials="李" lastIdx="1" clrIdx="0"/>
  <p:cmAuthor id="967" name="LENOVO" initials="L" lastIdx="1" clrIdx="0"/>
  <p:cmAuthor id="968" name="li hw" initials="l" lastIdx="1" clrIdx="36"/>
  <p:cmAuthor id="969" name="王玉" initials="王" lastIdx="1" clrIdx="0"/>
  <p:cmAuthor id="970" name="Ming Zuo" initials="M" lastIdx="1" clrIdx="0"/>
  <p:cmAuthor id="971" name="FR" initials="F" lastIdx="1" clrIdx="93"/>
  <p:cmAuthor id="972" name="Office User" initials="O" lastIdx="1" clrIdx="94"/>
  <p:cmAuthor id="216" name="beilei.mao001" initials="b" lastIdx="1" clrIdx="0"/>
  <p:cmAuthor id="973" name="张星-lgd" initials="张" lastIdx="5" clrIdx="0"/>
  <p:cmAuthor id="974" name="dreamsummit" initials="d" lastIdx="1" clrIdx="0"/>
  <p:cmAuthor id="975" name="张 博" initials="张" lastIdx="1" clrIdx="0"/>
  <p:cmAuthor id="976" name="LS" initials="L" lastIdx="1" clrIdx="0"/>
  <p:cmAuthor id="977" name="McGlasson, Louise" initials="M" lastIdx="6" clrIdx="0"/>
  <p:cmAuthor id="978" name="Morgan, Aaron" initials="M" lastIdx="3" clrIdx="1"/>
  <p:cmAuthor id="222" name="赵永倩" initials="赵" lastIdx="1" clrIdx="31"/>
  <p:cmAuthor id="979" name="weige" initials="w" lastIdx="2" clrIdx="0"/>
  <p:cmAuthor id="981" name="李 俊琦" initials="李" lastIdx="1" clrIdx="0"/>
  <p:cmAuthor id="982" name="沈 鹤" initials="沈" lastIdx="1" clrIdx="5"/>
  <p:cmAuthor id="983" name="jilin" initials="j" lastIdx="20" clrIdx="0"/>
  <p:cmAuthor id="984" name="王保青-pah" initials="王" lastIdx="0" clrIdx="0"/>
  <p:cmAuthor id="985" name="Luo Mingjie" initials="L" lastIdx="0" clrIdx="0"/>
  <p:cmAuthor id="986" name="Jason Li" initials="J" lastIdx="1" clrIdx="2"/>
  <p:cmAuthor id="987" name="duxingge" initials="d" lastIdx="2" clrIdx="4"/>
  <p:cmAuthor id="989" name="yingchao xi" initials="y" lastIdx="7" clrIdx="0"/>
  <p:cmAuthor id="990" name="depeng diao" initials="d" lastIdx="0" clrIdx="0"/>
  <p:cmAuthor id="991" name="amyzhang" initials="a" lastIdx="1" clrIdx="0"/>
  <p:cmAuthor id="992" name="JerryW" initials="J" lastIdx="1" clrIdx="0"/>
  <p:cmAuthor id="236" name="未知用户30" initials="未" lastIdx="1" clrIdx="0"/>
  <p:cmAuthor id="993" name="shenyy" initials="s" lastIdx="1" clrIdx="7"/>
  <p:cmAuthor id="239" name="admini" initials="a" lastIdx="2" clrIdx="0"/>
  <p:cmAuthor id="240" name="2819264246@qq.com" initials="2" lastIdx="1" clrIdx="22"/>
  <p:cmAuthor id="997" name="Maggie" initials="M" lastIdx="1" clrIdx="0"/>
  <p:cmAuthor id="241" name="tslife" initials="t" lastIdx="1" clrIdx="240"/>
  <p:cmAuthor id="254" name="周涛" initials="周" lastIdx="1" clrIdx="0"/>
  <p:cmAuthor id="261" name="Han Bo" initials="H" lastIdx="7" clrIdx="22"/>
  <p:cmAuthor id="263" name="xuhaoyu" initials="x" lastIdx="1" clrIdx="1"/>
  <p:cmAuthor id="265" name="张婧玉" initials="张" lastIdx="1" clrIdx="96"/>
  <p:cmAuthor id="266" name="志国 刘" initials="志" lastIdx="1" clrIdx="0"/>
  <p:cmAuthor id="271" name="李娟" initials="李" lastIdx="7" clrIdx="0"/>
  <p:cmAuthor id="275" name="821375975@qq.com" initials="8" lastIdx="1" clrIdx="23"/>
  <p:cmAuthor id="276" name="庞宝国" initials="庞" lastIdx="2" clrIdx="0"/>
  <p:cmAuthor id="277" name="徐 伟钦" initials="徐" lastIdx="2" clrIdx="0"/>
  <p:cmAuthor id="278" name="chen" initials="c" lastIdx="1" clrIdx="0"/>
  <p:cmAuthor id="279" name="bb_1" initials="b" lastIdx="2" clrIdx="0"/>
  <p:cmAuthor id="283" name="ROSIEANNA" initials="R" lastIdx="1" clrIdx="35"/>
  <p:cmAuthor id="1316121247" name="林桦桦" initials="林" lastIdx="18242" clrIdx="0"/>
  <p:cmAuthor id="327" name="我" initials="我" lastIdx="1" clrIdx="32"/>
  <p:cmAuthor id="328" name="??" initials="?" lastIdx="1" clrIdx="0"/>
  <p:cmAuthor id="342" name="未知用户107" initials="未" lastIdx="1" clrIdx="1"/>
  <p:cmAuthor id="385" name="phoenixdhz" initials="p" lastIdx="11" clrIdx="0"/>
  <p:cmAuthor id="386" name="伟哥" initials="伟" lastIdx="1" clrIdx="138"/>
  <p:cmAuthor id="392" name="严之" initials="严" lastIdx="3" clrIdx="0"/>
  <p:cmAuthor id="393" name="许 爽" initials="许" lastIdx="1" clrIdx="207"/>
  <p:cmAuthor id="394" name="A5937" initials="A" lastIdx="1" clrIdx="137"/>
  <p:cmAuthor id="396" name="BIAN Mengyan" initials="B" lastIdx="1" clrIdx="0"/>
  <p:cmAuthor id="398" name="1" initials="1" lastIdx="1" clrIdx="0"/>
  <p:cmAuthor id="399" name="未知用户105" initials="未" lastIdx="7" clrIdx="0"/>
  <p:cmAuthor id="403" name="未知用户81" initials="未" lastIdx="1" clrIdx="0"/>
  <p:cmAuthor id="408" name="office2016mac05452" initials="o" lastIdx="1" clrIdx="0"/>
  <p:cmAuthor id="410" name="qzclic" initials="q" lastIdx="1" clrIdx="409"/>
  <p:cmAuthor id="414" name="ChinaUser" initials="C" lastIdx="1" clrIdx="0"/>
  <p:cmAuthor id="416" name="hl" initials="h" lastIdx="1" clrIdx="415"/>
  <p:cmAuthor id="417" name="未知用户54" initials="未" lastIdx="2" clrIdx="0"/>
  <p:cmAuthor id="418" name="未知用户101" initials="未" lastIdx="1" clrIdx="2"/>
  <p:cmAuthor id="421" name="未知用户104" initials="未" lastIdx="7" clrIdx="0"/>
  <p:cmAuthor id="422" name="jingfer" initials="j" lastIdx="1" clrIdx="421"/>
  <p:cmAuthor id="423" name="one" initials="o" lastIdx="1" clrIdx="422"/>
  <p:cmAuthor id="425" name="ZZC" initials="Z" lastIdx="1" clrIdx="1"/>
  <p:cmAuthor id="427" name="pansha" initials="p" lastIdx="1" clrIdx="426"/>
  <p:cmAuthor id="428" name="用户查看" initials="用" lastIdx="1" clrIdx="0"/>
  <p:cmAuthor id="430" name="sl" initials="s" lastIdx="1" clrIdx="429"/>
  <p:cmAuthor id="431" name="樊 现静" initials="樊" lastIdx="1" clrIdx="144"/>
  <p:cmAuthor id="433" name="THINPAD" initials="T" lastIdx="1" clrIdx="92"/>
  <p:cmAuthor id="434" name="gw" initials="g" lastIdx="1" clrIdx="221"/>
  <p:cmAuthor id="435" name="穆 杨禹" initials="穆" lastIdx="1" clrIdx="121"/>
  <p:cmAuthor id="437" name="林正阳" initials="林" lastIdx="2" clrIdx="436"/>
  <p:cmAuthor id="439" name="张玮" initials="张" lastIdx="1" clrIdx="438"/>
  <p:cmAuthor id="440" name="SC-CD-YX3B-备用HP1" initials="S" lastIdx="1" clrIdx="439"/>
  <p:cmAuthor id="441" name="紫藤无语" initials="紫" lastIdx="1" clrIdx="440"/>
  <p:cmAuthor id="442" name="梁柏川" initials="梁" lastIdx="0" clrIdx="0"/>
  <p:cmAuthor id="443" name="26080314@qq.com" initials="2" lastIdx="1" clrIdx="181"/>
  <p:cmAuthor id="446" name="liushiyuan" initials="l" lastIdx="2" clrIdx="445"/>
  <p:cmAuthor id="447" name="未知用户140" initials="未" lastIdx="0" clrIdx="1"/>
  <p:cmAuthor id="448" name="Disuzz" initials="D" lastIdx="2" clrIdx="189"/>
  <p:cmAuthor id="449" name="TPL" initials="T" lastIdx="1" clrIdx="448"/>
  <p:cmAuthor id="450" name="CSH" initials="C" lastIdx="1" clrIdx="120"/>
  <p:cmAuthor id="452" name="TPHK" initials="T" lastIdx="2" clrIdx="451"/>
  <p:cmAuthor id="453" name="未知用户69" initials="" lastIdx="0" clrIdx="1"/>
  <p:cmAuthor id="454" name="PXB" initials="P" lastIdx="1" clrIdx="453"/>
  <p:cmAuthor id="455" name="qiuzq02" initials="q" lastIdx="1" clrIdx="81"/>
  <p:cmAuthor id="456" name="tkadmin" initials="t" lastIdx="1" clrIdx="455"/>
  <p:cmAuthor id="457" name="mawei19" initials="m" lastIdx="1" clrIdx="21"/>
  <p:cmAuthor id="462" name="daxx" initials="d" lastIdx="1" clrIdx="461"/>
  <p:cmAuthor id="463" name="Why" initials="W" lastIdx="3" clrIdx="462"/>
  <p:cmAuthor id="464" name="李旭兰" initials="李" lastIdx="1" clrIdx="0"/>
  <p:cmAuthor id="467" name="蔡静敏" initials="蔡" lastIdx="1" clrIdx="174"/>
  <p:cmAuthor id="468" name="范丽萍" initials="范" lastIdx="1" clrIdx="467"/>
  <p:cmAuthor id="469" name="未知用户56" initials="未" lastIdx="1" clrIdx="17"/>
  <p:cmAuthor id="2002" name="杨舟" initials="Y" lastIdx="1" clrIdx="97"/>
  <p:cmAuthor id="490" name="韩喆权" initials="韩" lastIdx="1" clrIdx="0"/>
  <p:cmAuthor id="492" name="吴杰" initials="吴" lastIdx="1" clrIdx="0"/>
  <p:cmAuthor id="494" name="姚灿" initials="姚" lastIdx="4" clrIdx="0"/>
  <p:cmAuthor id="495" name="郭敏娜(Minna Guo)" initials="郭" lastIdx="1" clrIdx="1"/>
  <p:cmAuthor id="498" name="未知用户228" initials="未" lastIdx="2" clrIdx="0"/>
  <p:cmAuthor id="504" name="未知用户194" initials="未" lastIdx="11" clrIdx="0"/>
  <p:cmAuthor id="515" name="王 婧" initials="王" lastIdx="1" clrIdx="19"/>
  <p:cmAuthor id="516" name="未知用户197" initials="未" lastIdx="0" clrIdx="1"/>
  <p:cmAuthor id="557" name="?定义" initials="?" lastIdx="2" clrIdx="0"/>
  <p:cmAuthor id="558" name="未知用户337" initials="未" lastIdx="0" clrIdx="0"/>
  <p:cmAuthor id="559" name="未知用户336" initials="未" lastIdx="1" clrIdx="0"/>
  <p:cmAuthor id="560" name="未知用户318" initials="未" lastIdx="1" clrIdx="1"/>
  <p:cmAuthor id="561" name="未知用户319" initials="未" lastIdx="7" clrIdx="0"/>
  <p:cmAuthor id="562" name="未知用户320" initials="未" lastIdx="3" clrIdx="0"/>
  <p:cmAuthor id="564" name="未知用户322" initials="未" lastIdx="0" clrIdx="0"/>
  <p:cmAuthor id="565" name="未知用户323" initials="未" lastIdx="9" clrIdx="0"/>
  <p:cmAuthor id="566" name="未知用户287" initials="未" lastIdx="1" clrIdx="0"/>
  <p:cmAuthor id="567" name="未知用户324" initials="未" lastIdx="1" clrIdx="0"/>
  <p:cmAuthor id="568" name="未知用户325" initials="未" lastIdx="2" clrIdx="0"/>
  <p:cmAuthor id="569" name="未知用户290" initials="未" lastIdx="1" clrIdx="0"/>
  <p:cmAuthor id="570" name="未知用户291" initials="未" lastIdx="1" clrIdx="0"/>
  <p:cmAuthor id="571" name="未知用户292" initials="未" lastIdx="0" clrIdx="0"/>
  <p:cmAuthor id="572" name="未知用户293" initials="未" lastIdx="1" clrIdx="0"/>
  <p:cmAuthor id="573" name="未知用户294" initials="未" lastIdx="1" clrIdx="1"/>
  <p:cmAuthor id="574" name="未知用户295" initials="未" lastIdx="1" clrIdx="0"/>
  <p:cmAuthor id="575" name="未知用户326" initials="未" lastIdx="1" clrIdx="0"/>
  <p:cmAuthor id="576" name="未知用户327" initials="未" lastIdx="2" clrIdx="0"/>
  <p:cmAuthor id="577" name="未知用户328" initials="未" lastIdx="2" clrIdx="0"/>
  <p:cmAuthor id="578" name="未知用户299" initials="未" lastIdx="3" clrIdx="0"/>
  <p:cmAuthor id="579" name="未知用户300" initials="未" lastIdx="22" clrIdx="0"/>
  <p:cmAuthor id="580" name="未知用户301" initials="未" lastIdx="1" clrIdx="0"/>
  <p:cmAuthor id="581" name="未知用户302" initials="未" lastIdx="1" clrIdx="1"/>
  <p:cmAuthor id="582" name="未知用户303" initials="未" lastIdx="1" clrIdx="0"/>
  <p:cmAuthor id="583" name="未知用户304" initials="未" lastIdx="1" clrIdx="35"/>
  <p:cmAuthor id="584" name="未知用户305" initials="未" lastIdx="1" clrIdx="0"/>
  <p:cmAuthor id="585" name="未知用户306" initials="未" lastIdx="0" clrIdx="0"/>
  <p:cmAuthor id="586" name="未知用户222" initials="未" lastIdx="1" clrIdx="1"/>
  <p:cmAuthor id="587" name="未知用户224" initials="未" lastIdx="0" clrIdx="0"/>
  <p:cmAuthor id="588" name="未知用户332" initials="未" lastIdx="1" clrIdx="0"/>
  <p:cmAuthor id="589" name="未知用户309" initials="未" lastIdx="0" clrIdx="0"/>
  <p:cmAuthor id="590" name="未知用户310" initials="未" lastIdx="1" clrIdx="21"/>
  <p:cmAuthor id="591" name="未知用户311" initials="未" lastIdx="1" clrIdx="0"/>
  <p:cmAuthor id="592" name="未知用户312" initials="未" lastIdx="4" clrIdx="1"/>
  <p:cmAuthor id="593" name="未知用户313" initials="未" lastIdx="1" clrIdx="0"/>
  <p:cmAuthor id="594" name="未知用户335" initials="未" lastIdx="1" clrIdx="0"/>
  <p:cmAuthor id="595" name="未知用户316" initials="未" lastIdx="1" clrIdx="0"/>
  <p:cmAuthor id="596" name="未知用户277" initials="未" lastIdx="1" clrIdx="0"/>
  <p:cmAuthor id="597" name="未知用户278" initials="未" lastIdx="1" clrIdx="0"/>
  <p:cmAuthor id="598" name="未知用户272" initials="未" lastIdx="10" clrIdx="0"/>
  <p:cmAuthor id="599" name="未知用户273" initials="未" lastIdx="1" clrIdx="0"/>
  <p:cmAuthor id="600" name="未知用户279" initials="未" lastIdx="1" clrIdx="1"/>
  <p:cmAuthor id="601" name="未知用户233" initials="未" lastIdx="1" clrIdx="0"/>
  <p:cmAuthor id="602" name="未知用户229" initials="未" lastIdx="0" clrIdx="0"/>
  <p:cmAuthor id="603" name="未知用户234" initials="未" lastIdx="1" clrIdx="0"/>
  <p:cmAuthor id="604" name="未知用户274" initials="未" lastIdx="1" clrIdx="0"/>
  <p:cmAuthor id="605" name="未知用户236" initials="未" lastIdx="0" clrIdx="0"/>
  <p:cmAuthor id="606" name="未知用户280" initials="未" lastIdx="2" clrIdx="0"/>
  <p:cmAuthor id="607" name="未知用户238" initials="未" lastIdx="1" clrIdx="21"/>
  <p:cmAuthor id="608" name="未知用户239" initials="未" lastIdx="1" clrIdx="0"/>
  <p:cmAuthor id="609" name="未知用户240" initials="未" lastIdx="4" clrIdx="1"/>
  <p:cmAuthor id="610" name="未知用户241" initials="未" lastIdx="1" clrIdx="0"/>
  <p:cmAuthor id="611" name="未知用户242" initials="未" lastIdx="1" clrIdx="0"/>
  <p:cmAuthor id="612" name="未知用户243" initials="未" lastIdx="1" clrIdx="0"/>
  <p:cmAuthor id="613" name="未知用户244" initials="未" lastIdx="1" clrIdx="0"/>
  <p:cmAuthor id="614" name="未知用户245" initials="未" lastIdx="1" clrIdx="0"/>
  <p:cmAuthor id="615" name="未知用户246" initials="未" lastIdx="1" clrIdx="1"/>
  <p:cmAuthor id="616" name="未知用户247" initials="未" lastIdx="7" clrIdx="0"/>
  <p:cmAuthor id="617" name="未知用户248" initials="未" lastIdx="3" clrIdx="0"/>
  <p:cmAuthor id="618" name="未知用户249" initials="未" lastIdx="1" clrIdx="0"/>
  <p:cmAuthor id="619" name="未知用户250" initials="未" lastIdx="0" clrIdx="0"/>
  <p:cmAuthor id="620" name="未知用户251" initials="未" lastIdx="9" clrIdx="0"/>
  <p:cmAuthor id="621" name="未知用户252" initials="未" lastIdx="1" clrIdx="0"/>
  <p:cmAuthor id="622" name="未知用户253" initials="未" lastIdx="1" clrIdx="0"/>
  <p:cmAuthor id="623" name="未知用户254" initials="未" lastIdx="2" clrIdx="0"/>
  <p:cmAuthor id="624" name="未知用户255" initials="未" lastIdx="1" clrIdx="0"/>
  <p:cmAuthor id="625" name="未知用户256" initials="未" lastIdx="1" clrIdx="0"/>
  <p:cmAuthor id="626" name="未知用户257" initials="未" lastIdx="0" clrIdx="0"/>
  <p:cmAuthor id="627" name="未知用户258" initials="未" lastIdx="1" clrIdx="0"/>
  <p:cmAuthor id="628" name="未知用户259" initials="未" lastIdx="1" clrIdx="1"/>
  <p:cmAuthor id="629" name="未知用户260" initials="未" lastIdx="1" clrIdx="0"/>
  <p:cmAuthor id="630" name="未知用户275" initials="未" lastIdx="1" clrIdx="0"/>
  <p:cmAuthor id="631" name="未知用户276" initials="未" lastIdx="2" clrIdx="0"/>
  <p:cmAuthor id="632" name="未知用户263" initials="未" lastIdx="2" clrIdx="0"/>
  <p:cmAuthor id="633" name="未知用户264" initials="未" lastIdx="3" clrIdx="0"/>
  <p:cmAuthor id="634" name="未知用户265" initials="未" lastIdx="22" clrIdx="0"/>
  <p:cmAuthor id="635" name="未知用户266" initials="未" lastIdx="1" clrIdx="1"/>
  <p:cmAuthor id="636" name="未知用户267" initials="未" lastIdx="1" clrIdx="0"/>
  <p:cmAuthor id="637" name="未知用户268" initials="未" lastIdx="1" clrIdx="35"/>
  <p:cmAuthor id="638" name="未知用户269" initials="未" lastIdx="1" clrIdx="0"/>
  <p:cmAuthor id="639" name="未知用户270" initials="未" lastIdx="0" clrIdx="0"/>
  <p:cmAuthor id="640" name="未知用户193" initials="未" lastIdx="2" clrIdx="0"/>
  <p:cmAuthor id="641" name="未知用户195" initials="未" lastIdx="22" clrIdx="0"/>
  <p:cmAuthor id="642" name="未知用户196" initials="未" lastIdx="1" clrIdx="0"/>
  <p:cmAuthor id="643" name="未知用户358" initials="未" lastIdx="1" clrIdx="0"/>
  <p:cmAuthor id="644" name="未知用户359" initials="未" lastIdx="1" clrIdx="0"/>
  <p:cmAuthor id="645" name="未知用户360" initials="未" lastIdx="10" clrIdx="0"/>
  <p:cmAuthor id="646" name="未知用户361" initials="未" lastIdx="1" clrIdx="0"/>
  <p:cmAuthor id="647" name="未知用户364" initials="未" lastIdx="2" clrIdx="0"/>
  <p:cmAuthor id="648" name="未知用户288" initials="未" lastIdx="1" clrIdx="0"/>
  <p:cmAuthor id="649" name="未知用户297" initials="未" lastIdx="1" clrIdx="0"/>
  <p:cmAuthor id="650" name="未知用户298" initials="未" lastIdx="1" clrIdx="1"/>
  <p:cmAuthor id="651" name="未知用户307" initials="未" lastIdx="7" clrIdx="0"/>
  <p:cmAuthor id="652" name="未知用户308" initials="未" lastIdx="3" clrIdx="0"/>
  <p:cmAuthor id="653" name="未知用户315" initials="未" lastIdx="1" clrIdx="0"/>
  <p:cmAuthor id="654" name="未知用户317" initials="未" lastIdx="0" clrIdx="0"/>
  <p:cmAuthor id="655" name="未知用户329" initials="未" lastIdx="9" clrIdx="0"/>
  <p:cmAuthor id="656" name="未知用户333" initials="未" lastIdx="1" clrIdx="0"/>
  <p:cmAuthor id="657" name="未知用户334" initials="未" lastIdx="1" clrIdx="0"/>
  <p:cmAuthor id="658" name="未知用户340" initials="未" lastIdx="2" clrIdx="0"/>
  <p:cmAuthor id="659" name="未知用户341" initials="未" lastIdx="1" clrIdx="0"/>
  <p:cmAuthor id="660" name="未知用户342" initials="未" lastIdx="1" clrIdx="0"/>
  <p:cmAuthor id="661" name="未知用户343" initials="未" lastIdx="0" clrIdx="0"/>
  <p:cmAuthor id="662" name="未知用户344" initials="未" lastIdx="1" clrIdx="0"/>
  <p:cmAuthor id="663" name="未知用户345" initials="未" lastIdx="1" clrIdx="1"/>
  <p:cmAuthor id="664" name="未知用户365" initials="未" lastIdx="1" clrIdx="0"/>
  <p:cmAuthor id="665" name="未知用户366" initials="未" lastIdx="1" clrIdx="0"/>
  <p:cmAuthor id="666" name="未知用户367" initials="未" lastIdx="2" clrIdx="0"/>
  <p:cmAuthor id="667" name="未知用户368" initials="未" lastIdx="2" clrIdx="0"/>
  <p:cmAuthor id="668" name="未知用户403" initials="未" lastIdx="1" clrIdx="0"/>
  <p:cmAuthor id="669" name="未知用户402" initials="未" lastIdx="1" clrIdx="0"/>
  <p:cmAuthor id="670" name="未知用户379" initials="未" lastIdx="10" clrIdx="0"/>
  <p:cmAuthor id="671" name="未知用户380" initials="未" lastIdx="1" clrIdx="0"/>
  <p:cmAuthor id="672" name="未知用户405" initials="未" lastIdx="2" clrIdx="0"/>
  <p:cmAuthor id="673" name="未知用户382" initials="未" lastIdx="1" clrIdx="0"/>
  <p:cmAuthor id="674" name="未知用户383" initials="未" lastIdx="1" clrIdx="0"/>
  <p:cmAuthor id="675" name="未知用户384" initials="未" lastIdx="1" clrIdx="1"/>
  <p:cmAuthor id="676" name="未知用户385" initials="未" lastIdx="7" clrIdx="0"/>
  <p:cmAuthor id="677" name="未知用户386" initials="未" lastIdx="3" clrIdx="0"/>
  <p:cmAuthor id="678" name="未知用户387" initials="未" lastIdx="1" clrIdx="0"/>
  <p:cmAuthor id="679" name="未知用户388" initials="未" lastIdx="0" clrIdx="0"/>
  <p:cmAuthor id="680" name="未知用户411" initials="未" lastIdx="1" clrIdx="0"/>
  <p:cmAuthor id="681" name="未知用户389" initials="未" lastIdx="9" clrIdx="0"/>
  <p:cmAuthor id="682" name="未知用户390" initials="未" lastIdx="1" clrIdx="0"/>
  <p:cmAuthor id="683" name="未知用户391" initials="未" lastIdx="1" clrIdx="0"/>
  <p:cmAuthor id="684" name="未知用户392" initials="未" lastIdx="2" clrIdx="0"/>
  <p:cmAuthor id="685" name="未知用户393" initials="未" lastIdx="1" clrIdx="0"/>
  <p:cmAuthor id="686" name="未知用户394" initials="未" lastIdx="1" clrIdx="0"/>
  <p:cmAuthor id="687" name="未知用户395" initials="未" lastIdx="0" clrIdx="0"/>
  <p:cmAuthor id="688" name="未知用户396" initials="未" lastIdx="1" clrIdx="0"/>
  <p:cmAuthor id="689" name="未知用户406" initials="未" lastIdx="1" clrIdx="0"/>
  <p:cmAuthor id="690" name="未知用户397" initials="未" lastIdx="1" clrIdx="1"/>
  <p:cmAuthor id="691" name="未知用户407" initials="未" lastIdx="1" clrIdx="0"/>
  <p:cmAuthor id="692" name="未知用户398" initials="未" lastIdx="1" clrIdx="0"/>
  <p:cmAuthor id="693" name="未知用户399" initials="未" lastIdx="1" clrIdx="0"/>
  <p:cmAuthor id="694" name="未知用户400" initials="未" lastIdx="2" clrIdx="0"/>
  <p:cmAuthor id="695" name="未知用户401" initials="未" lastIdx="2" clrIdx="0"/>
  <p:cmAuthor id="696" name="未知用户420" initials="未" lastIdx="1" clrIdx="0"/>
  <p:cmAuthor id="697" name="未知用户421" initials="未" lastIdx="1" clrIdx="0"/>
  <p:cmAuthor id="698" name="未知用户422" initials="未" lastIdx="10" clrIdx="0"/>
  <p:cmAuthor id="699" name="未知用户423" initials="未" lastIdx="1" clrIdx="0"/>
  <p:cmAuthor id="700" name="未知用户424" initials="未" lastIdx="2" clrIdx="0"/>
  <p:cmAuthor id="701" name="未知用户419" initials="未" lastIdx="2" clrIdx="0"/>
  <p:cmAuthor id="702" name="未知用户425" initials="未" lastIdx="1" clrIdx="0"/>
  <p:cmAuthor id="703" name="未知用户426" initials="未" lastIdx="1" clrIdx="0"/>
  <p:cmAuthor id="704" name="未知用户427" initials="未" lastIdx="1" clrIdx="1"/>
  <p:cmAuthor id="705" name="未知用户428" initials="未" lastIdx="7" clrIdx="0"/>
  <p:cmAuthor id="706" name="未知用户429" initials="未" lastIdx="3" clrIdx="0"/>
  <p:cmAuthor id="707" name="未知用户430" initials="未" lastIdx="1" clrIdx="0"/>
  <p:cmAuthor id="708" name="未知用户431" initials="未" lastIdx="1" clrIdx="0"/>
  <p:cmAuthor id="709" name="未知用户432" initials="未" lastIdx="0" clrIdx="0"/>
  <p:cmAuthor id="710" name="未知用户433" initials="未" lastIdx="1" clrIdx="0"/>
  <p:cmAuthor id="711" name="未知用户434" initials="未" lastIdx="9" clrIdx="0"/>
  <p:cmAuthor id="712" name="未知用户435" initials="未" lastIdx="1" clrIdx="0"/>
  <p:cmAuthor id="713" name="未知用户436" initials="未" lastIdx="1" clrIdx="0"/>
  <p:cmAuthor id="714" name="未知用户437" initials="未" lastIdx="2" clrIdx="0"/>
  <p:cmAuthor id="715" name="未知用户438" initials="未" lastIdx="1" clrIdx="0"/>
  <p:cmAuthor id="716" name="未知用户417" initials="未" lastIdx="10" clrIdx="0"/>
  <p:cmAuthor id="717" name="未知用户439" initials="未" lastIdx="1" clrIdx="0"/>
  <p:cmAuthor id="718" name="未知用户440" initials="未" lastIdx="0" clrIdx="0"/>
  <p:cmAuthor id="719" name="未知用户441" initials="未" lastIdx="1" clrIdx="0"/>
  <p:cmAuthor id="720" name="未知用户442" initials="未" lastIdx="1" clrIdx="0"/>
  <p:cmAuthor id="721" name="未知用户443" initials="未" lastIdx="1" clrIdx="1"/>
  <p:cmAuthor id="722" name="未知用户444" initials="未" lastIdx="1" clrIdx="0"/>
  <p:cmAuthor id="723" name="未知用户445" initials="未" lastIdx="1" clrIdx="0"/>
  <p:cmAuthor id="724" name="未知用户446" initials="未" lastIdx="1" clrIdx="0"/>
  <p:cmAuthor id="725" name="未知用户447" initials="未" lastIdx="2" clrIdx="0"/>
  <p:cmAuthor id="726" name="未知用户448" initials="未" lastIdx="2" clrIdx="0"/>
  <p:cmAuthor id="727" name="郭成报" initials="郭" lastIdx="1" clrIdx="726"/>
  <p:cmAuthor id="728" name="谢静波" initials="谢" lastIdx="1" clrIdx="727"/>
  <p:cmAuthor id="729" name="Huangx" initials="H" lastIdx="1" clrIdx="22"/>
  <p:cmAuthor id="730" name="zhang li" initials="z" lastIdx="1" clrIdx="138"/>
  <p:cmAuthor id="731" name="MACHENIKE" initials="M" lastIdx="1" clrIdx="730"/>
  <p:cmAuthor id="733" name="中国人寿新津公司" initials="中" lastIdx="2" clrIdx="732"/>
  <p:cmAuthor id="49837071" name="孙 澍" initials="孙" lastIdx="1" clrIdx="207"/>
  <p:cmAuthor id="734" name="Smilyrwj" initials="S" lastIdx="1" clrIdx="140"/>
  <p:cmAuthor id="49837072" name="stxiaof@163.com" initials="s" lastIdx="1" clrIdx="208"/>
  <p:cmAuthor id="735" name="surface" initials="s" lastIdx="1" clrIdx="734"/>
  <p:cmAuthor id="49837073" name="sk" initials="s" lastIdx="1" clrIdx="735"/>
  <p:cmAuthor id="736" name="123" initials="1" lastIdx="1" clrIdx="735"/>
  <p:cmAuthor id="49837074" name="chenjy1018@outlook.com" initials="c" lastIdx="1" clrIdx="463"/>
  <p:cmAuthor id="737" name="zhuyk" initials="z" lastIdx="1" clrIdx="1"/>
  <p:cmAuthor id="49837075" name="1716169290@qq.com" initials="1" lastIdx="3" clrIdx="727"/>
  <p:cmAuthor id="738" name="程康平" initials="程" lastIdx="2" clrIdx="0"/>
  <p:cmAuthor id="49837076" name="肖琼" initials="肖琼" lastIdx="1" clrIdx="453"/>
  <p:cmAuthor id="739" name="殷小霞" initials="殷" lastIdx="1" clrIdx="0"/>
  <p:cmAuthor id="742" name="PC-Chinalife" initials="P" lastIdx="1" clrIdx="741"/>
  <p:cmAuthor id="744" name="gayxb" initials="g" lastIdx="1" clrIdx="743"/>
  <p:cmAuthor id="745" name="未知用户58" initials="未" lastIdx="0" clrIdx="0"/>
  <p:cmAuthor id="748" name="殷 积波" initials="殷" lastIdx="1" clrIdx="22"/>
  <p:cmAuthor id="749" name="启浩" initials="启" lastIdx="2" clrIdx="0"/>
  <p:cmAuthor id="750" name="袨?嗴?傤?" initials="袨" lastIdx="0" clrIdx="0"/>
  <p:cmAuthor id="751" name="林玲 郑" initials="林" lastIdx="12" clrIdx="0"/>
  <p:cmAuthor id="752" name="554154816@qq.com" initials="5" lastIdx="0" clrIdx="0"/>
  <p:cmAuthor id="753" name="未知用户192" initials="未" lastIdx="1" clrIdx="0"/>
  <p:cmAuthor id="754" name="志刚 赵" initials="志" lastIdx="1" clrIdx="0"/>
  <p:cmAuthor id="867" name="未知用户49" initials="未" lastIdx="1" clrIdx="0"/>
  <p:cmAuthor id="897" name="张 佳" initials="张" lastIdx="1" clrIdx="119"/>
  <p:cmAuthor id="904" name="王岩" initials="王" lastIdx="3" clrIdx="731"/>
  <p:cmAuthor id="907" name="未知用户190" initials="未" lastIdx="1" clrIdx="0"/>
  <p:cmAuthor id="916" name="靖千 罗" initials="靖" lastIdx="1" clrIdx="82"/>
  <p:cmAuthor id="922" name="沈 秀敏" initials="沈" lastIdx="2" clrIdx="0"/>
  <p:cmAuthor id="962" name="sufeng02" initials="s" lastIdx="1" clrIdx="961"/>
  <p:cmAuthor id="958" name="肖雪杉" initials="肖" lastIdx="1" clrIdx="97"/>
  <p:cmAuthor id="954" name="王 伟" initials="王" lastIdx="1" clrIdx="207"/>
  <p:cmAuthor id="988" name="tangjx03" initials="t" lastIdx="1" clrIdx="987"/>
  <p:cmAuthor id="1316121248" name="aliutao007@163.com" initials="a" lastIdx="1" clrIdx="962"/>
  <p:cmAuthor id="1136" name="wuyizhe" initials="w" lastIdx="0" clrIdx="0"/>
  <p:cmAuthor id="1142" name="未知用户51" initials="未" lastIdx="1" clrIdx="0"/>
  <p:cmAuthor id="1149" name="康玮华" initials="康" lastIdx="1" clrIdx="0"/>
  <p:cmAuthor id="1150" name="tpuser" initials="t" lastIdx="1" clrIdx="0"/>
  <p:cmAuthor id="1151" name="马琛琛" initials="马" lastIdx="1" clrIdx="0"/>
  <p:cmAuthor id="1152" name="李 玉飞" initials="李" lastIdx="9" clrIdx="0"/>
  <p:cmAuthor id="1153" name="hee-lhb" initials="h" lastIdx="1" clrIdx="0"/>
  <p:cmAuthor id="1156" name="xingxf" initials="x" lastIdx="2" clrIdx="0"/>
  <p:cmAuthor id="1158" name="龚平-lcq" initials="龚" lastIdx="3" clrIdx="0"/>
  <p:cmAuthor id="1316121249" name="NINGMEI" initials="N" lastIdx="1" clrIdx="878"/>
  <p:cmAuthor id="812" name="wdl" initials="w" lastIdx="1" clrIdx="221"/>
  <p:cmAuthor id="1138" name="huangxiaowu" initials="h" lastIdx="2" clrIdx="241"/>
  <p:cmAuthor id="1155" name="雕刻时光 1987" initials="雕" lastIdx="1" clrIdx="23"/>
  <p:cmAuthor id="899" name="cqlc" initials="c" lastIdx="1" clrIdx="416"/>
  <p:cmAuthor id="913" name="jerry wong" initials="j" lastIdx="0" clrIdx="0"/>
  <p:cmAuthor id="740" name="叶茂甫" initials="叶" lastIdx="1" clrIdx="0"/>
  <p:cmAuthor id="746" name="未知用户103" initials="未" lastIdx="1" clrIdx="0"/>
  <p:cmAuthor id="8535702" name="曾蓓/贝贝" initials="曾" lastIdx="0" clrIdx="0"/>
  <p:cmAuthor id="771" name="39538" initials="3" lastIdx="1" clrIdx="770"/>
  <p:cmAuthor id="49837077" name="朱晓彤" initials="C" lastIdx="1" clrIdx="454"/>
  <p:cmAuthor id="146566726" name="高飞" initials="高" lastIdx="0" clrIdx="0"/>
  <p:cmAuthor id="146566727" name="xzb1" initials="x" lastIdx="1" clrIdx="1"/>
  <p:cmAuthor id="915" name="刘彩琴" initials="刘" lastIdx="1" clrIdx="0"/>
  <p:cmAuthor id="923" name="Simona" initials="S" lastIdx="1" clrIdx="0"/>
  <p:cmAuthor id="931" name="330488008@qq.com" initials="3" lastIdx="4" clrIdx="23"/>
  <p:cmAuthor id="210492765" name="施普希（菜菜）" initials="施" lastIdx="0" clrIdx="0"/>
  <p:cmAuthor id="210492766" name="曹 朝辉" initials="曹" lastIdx="1" clrIdx="14"/>
  <p:cmAuthor id="998" name="zhangcy58" initials="z" lastIdx="4" clrIdx="997"/>
  <p:cmAuthor id="1000" name="lvpd" initials="l" lastIdx="1" clrIdx="999"/>
  <p:cmAuthor id="1004" name="wangjing48" initials="w" lastIdx="1" clrIdx="1003"/>
  <p:cmAuthor id="1011" name="Alina" initials="A" lastIdx="1" clrIdx="1010"/>
  <p:cmAuthor id="1017" name="yangshh" initials="y" lastIdx="2" clrIdx="1007"/>
  <p:cmAuthor id="256" name="程诗媛" initials="程" lastIdx="4" clrIdx="1"/>
  <p:cmAuthor id="459" name="李红钢" initials="李" lastIdx="1" clrIdx="458"/>
  <p:cmAuthor id="741" name="yeqq06" initials="y" lastIdx="1" clrIdx="740"/>
  <p:cmAuthor id="743" name="hainan zheng" initials="h" lastIdx="1" clrIdx="0"/>
  <p:cmAuthor id="761" name="雨林木风" initials="雨" lastIdx="14" clrIdx="1"/>
  <p:cmAuthor id="887" name="wangqi01-lhe" initials="w" lastIdx="3" clrIdx="23"/>
  <p:cmAuthor id="889" name="黄梅" initials="黄" lastIdx="1" clrIdx="1"/>
  <p:cmAuthor id="943" name="bing" initials="b" lastIdx="2" clrIdx="0"/>
  <p:cmAuthor id="947" name="张 双全" initials="张" lastIdx="1" clrIdx="137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1BC"/>
    <a:srgbClr val="4178A5"/>
    <a:srgbClr val="0055A1"/>
    <a:srgbClr val="1280C0"/>
    <a:srgbClr val="1495E1"/>
    <a:srgbClr val="7EAE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747" autoAdjust="0"/>
    <p:restoredTop sz="94664"/>
  </p:normalViewPr>
  <p:slideViewPr>
    <p:cSldViewPr snapToGrid="0" snapToObjects="1" showGuides="1">
      <p:cViewPr>
        <p:scale>
          <a:sx n="75" d="100"/>
          <a:sy n="75" d="100"/>
        </p:scale>
        <p:origin x="-1396" y="-232"/>
      </p:cViewPr>
      <p:guideLst>
        <p:guide orient="horz" pos="1477"/>
        <p:guide pos="273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6" d="100"/>
        <a:sy n="20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9" Type="http://schemas.openxmlformats.org/officeDocument/2006/relationships/commentAuthors" Target="commentAuthors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handoutMaster" Target="handoutMasters/handoutMaster1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140" name="Shape 1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 panose="020F0502020204030204"/>
      </a:defRPr>
    </a:lvl1pPr>
    <a:lvl2pPr indent="228600" defTabSz="457200" latinLnBrk="0">
      <a:defRPr sz="1200">
        <a:latin typeface="+mn-lt"/>
        <a:ea typeface="+mn-ea"/>
        <a:cs typeface="+mn-cs"/>
        <a:sym typeface="Calibri" panose="020F0502020204030204"/>
      </a:defRPr>
    </a:lvl2pPr>
    <a:lvl3pPr indent="457200" defTabSz="457200" latinLnBrk="0">
      <a:defRPr sz="1200">
        <a:latin typeface="+mn-lt"/>
        <a:ea typeface="+mn-ea"/>
        <a:cs typeface="+mn-cs"/>
        <a:sym typeface="Calibri" panose="020F0502020204030204"/>
      </a:defRPr>
    </a:lvl3pPr>
    <a:lvl4pPr indent="685800" defTabSz="457200" latinLnBrk="0">
      <a:defRPr sz="1200">
        <a:latin typeface="+mn-lt"/>
        <a:ea typeface="+mn-ea"/>
        <a:cs typeface="+mn-cs"/>
        <a:sym typeface="Calibri" panose="020F0502020204030204"/>
      </a:defRPr>
    </a:lvl4pPr>
    <a:lvl5pPr indent="914400" defTabSz="457200" latinLnBrk="0">
      <a:defRPr sz="1200">
        <a:latin typeface="+mn-lt"/>
        <a:ea typeface="+mn-ea"/>
        <a:cs typeface="+mn-cs"/>
        <a:sym typeface="Calibri" panose="020F0502020204030204"/>
      </a:defRPr>
    </a:lvl5pPr>
    <a:lvl6pPr indent="1143000" defTabSz="457200" latinLnBrk="0">
      <a:defRPr sz="1200">
        <a:latin typeface="+mn-lt"/>
        <a:ea typeface="+mn-ea"/>
        <a:cs typeface="+mn-cs"/>
        <a:sym typeface="Calibri" panose="020F0502020204030204"/>
      </a:defRPr>
    </a:lvl6pPr>
    <a:lvl7pPr indent="1371600" defTabSz="457200" latinLnBrk="0">
      <a:defRPr sz="1200">
        <a:latin typeface="+mn-lt"/>
        <a:ea typeface="+mn-ea"/>
        <a:cs typeface="+mn-cs"/>
        <a:sym typeface="Calibri" panose="020F0502020204030204"/>
      </a:defRPr>
    </a:lvl7pPr>
    <a:lvl8pPr indent="1600200" defTabSz="457200" latinLnBrk="0">
      <a:defRPr sz="1200">
        <a:latin typeface="+mn-lt"/>
        <a:ea typeface="+mn-ea"/>
        <a:cs typeface="+mn-cs"/>
        <a:sym typeface="Calibri" panose="020F0502020204030204"/>
      </a:defRPr>
    </a:lvl8pPr>
    <a:lvl9pPr indent="1828800" defTabSz="457200" latinLnBrk="0">
      <a:defRPr sz="1200">
        <a:latin typeface="+mn-lt"/>
        <a:ea typeface="+mn-ea"/>
        <a:cs typeface="+mn-cs"/>
        <a:sym typeface="Calibri" panose="020F050202020403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 altLang="zh-CN"/>
              <a:t>1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5701FA-A99B-4EA7-BD9A-49A04217BC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552950" y="642938"/>
            <a:ext cx="3086100" cy="173672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552950" y="642938"/>
            <a:ext cx="3086100" cy="173672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552950" y="642938"/>
            <a:ext cx="3086100" cy="173672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25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26626" name="备注占位符 2"/>
          <p:cNvSpPr>
            <a:spLocks noGrp="1" noRot="1"/>
          </p:cNvSpPr>
          <p:nvPr>
            <p:ph type="body"/>
          </p:nvPr>
        </p:nvSpPr>
        <p:spPr/>
        <p:txBody>
          <a:bodyPr anchor="ctr"/>
          <a:p>
            <a:pPr lvl="0" indent="0" defTabSz="914400" eaLnBrk="1" latinLnBrk="0" hangingPunct="1"/>
            <a:r>
              <a:rPr lang="en-US" altLang="zh-CN" dirty="0"/>
              <a:t>https://www.pexels.com/photo/blogging-business-coding-34578/</a:t>
            </a:r>
            <a:endParaRPr lang="en-US" altLang="zh-CN" dirty="0"/>
          </a:p>
          <a:p>
            <a:pPr lvl="0" indent="0" defTabSz="914400"/>
            <a:endParaRPr lang="zh-CN" altLang="en-US" dirty="0">
              <a:ea typeface="Arial" panose="020B0604020202020204" pitchFamily="34" charset="0"/>
            </a:endParaRPr>
          </a:p>
        </p:txBody>
      </p:sp>
      <p:sp>
        <p:nvSpPr>
          <p:cNvPr id="26627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anchor="b"/>
          <a:p>
            <a:pPr lvl="0" indent="0"/>
            <a:fld id="{9A0DB2DC-4C9A-4742-B13C-FB6460FD3503}" type="slidenum">
              <a:rPr lang="id-ID" altLang="en-US">
                <a:solidFill>
                  <a:srgbClr val="000000"/>
                </a:solidFill>
              </a:rPr>
            </a:fld>
            <a:endParaRPr lang="id-ID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9458" name="备注占位符 2"/>
          <p:cNvSpPr>
            <a:spLocks noGrp="1" noRot="1"/>
          </p:cNvSpPr>
          <p:nvPr>
            <p:ph type="body"/>
          </p:nvPr>
        </p:nvSpPr>
        <p:spPr/>
        <p:txBody>
          <a:bodyPr anchor="ctr"/>
          <a:p>
            <a:pPr lvl="0" indent="0"/>
            <a:endParaRPr lang="zh-CN" altLang="en-US" dirty="0">
              <a:ea typeface="Arial" panose="020B0604020202020204" pitchFamily="34" charset="0"/>
            </a:endParaRPr>
          </a:p>
        </p:txBody>
      </p:sp>
      <p:sp>
        <p:nvSpPr>
          <p:cNvPr id="19459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vert="horz" anchor="b"/>
          <a:p>
            <a:pPr lvl="0" indent="0"/>
            <a:fld id="{9A0DB2DC-4C9A-4742-B13C-FB6460FD350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文本"/>
          <p:cNvSpPr txBox="1">
            <a:spLocks noGrp="1"/>
          </p:cNvSpPr>
          <p:nvPr>
            <p:ph type="title" hasCustomPrompt="1"/>
          </p:nvPr>
        </p:nvSpPr>
        <p:spPr>
          <a:xfrm>
            <a:off x="685800" y="1597819"/>
            <a:ext cx="7772400" cy="1102520"/>
          </a:xfrm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12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rPr dirty="0" err="1"/>
              <a:t>正文级别</a:t>
            </a:r>
            <a:r>
              <a:rPr dirty="0"/>
              <a:t> 1</a:t>
            </a:r>
            <a:endParaRPr dirty="0"/>
          </a:p>
          <a:p>
            <a:pPr lvl="1"/>
            <a:r>
              <a:rPr dirty="0" err="1"/>
              <a:t>正文级别</a:t>
            </a:r>
            <a:r>
              <a:rPr dirty="0"/>
              <a:t> 2</a:t>
            </a:r>
            <a:endParaRPr dirty="0"/>
          </a:p>
          <a:p>
            <a:pPr lvl="2"/>
            <a:r>
              <a:rPr dirty="0" err="1"/>
              <a:t>正文级别</a:t>
            </a:r>
            <a:r>
              <a:rPr dirty="0"/>
              <a:t> 3</a:t>
            </a:r>
            <a:endParaRPr dirty="0"/>
          </a:p>
          <a:p>
            <a:pPr lvl="3"/>
            <a:r>
              <a:rPr dirty="0" err="1"/>
              <a:t>正文级别</a:t>
            </a:r>
            <a:r>
              <a:rPr dirty="0"/>
              <a:t> 4</a:t>
            </a:r>
            <a:endParaRPr dirty="0"/>
          </a:p>
          <a:p>
            <a:pPr lvl="4"/>
            <a:r>
              <a:rPr dirty="0" err="1"/>
              <a:t>正文级别</a:t>
            </a:r>
            <a:r>
              <a:rPr dirty="0"/>
              <a:t> 5</a:t>
            </a:r>
            <a:endParaRPr dirty="0"/>
          </a:p>
        </p:txBody>
      </p:sp>
      <p:sp>
        <p:nvSpPr>
          <p:cNvPr id="13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图片 45" descr="20181107新华保险投标盒延展-10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83" b="54059"/>
          <a:stretch>
            <a:fillRect/>
          </a:stretch>
        </p:blipFill>
        <p:spPr>
          <a:xfrm>
            <a:off x="5384800" y="3309620"/>
            <a:ext cx="3759200" cy="1843405"/>
          </a:xfrm>
          <a:prstGeom prst="rect">
            <a:avLst/>
          </a:prstGeom>
        </p:spPr>
      </p:pic>
      <p:pic>
        <p:nvPicPr>
          <p:cNvPr id="433" name="图片 42" descr="图片 42"/>
          <p:cNvPicPr>
            <a:picLocks noChangeAspect="1"/>
          </p:cNvPicPr>
          <p:nvPr userDrawn="1"/>
        </p:nvPicPr>
        <p:blipFill>
          <a:blip r:embed="rId3" cstate="print"/>
          <a:srcRect l="2618" t="2327" r="76521" b="87331"/>
          <a:stretch>
            <a:fillRect/>
          </a:stretch>
        </p:blipFill>
        <p:spPr>
          <a:xfrm>
            <a:off x="7101205" y="120015"/>
            <a:ext cx="1907540" cy="53340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1"/>
          </a:xfrm>
        </p:spPr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6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700405" y="1206759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rPr dirty="0" err="1"/>
              <a:t>正文级别</a:t>
            </a:r>
            <a:r>
              <a:rPr dirty="0"/>
              <a:t> 1</a:t>
            </a:r>
            <a:endParaRPr dirty="0"/>
          </a:p>
          <a:p>
            <a:pPr lvl="1"/>
            <a:r>
              <a:rPr dirty="0" err="1"/>
              <a:t>正文级别</a:t>
            </a:r>
            <a:r>
              <a:rPr dirty="0"/>
              <a:t> 2</a:t>
            </a:r>
            <a:endParaRPr dirty="0"/>
          </a:p>
          <a:p>
            <a:pPr lvl="2"/>
            <a:r>
              <a:rPr dirty="0" err="1"/>
              <a:t>正文级别</a:t>
            </a:r>
            <a:r>
              <a:rPr dirty="0"/>
              <a:t> 3</a:t>
            </a:r>
            <a:endParaRPr dirty="0"/>
          </a:p>
          <a:p>
            <a:pPr lvl="3"/>
            <a:r>
              <a:rPr dirty="0" err="1"/>
              <a:t>正文级别</a:t>
            </a:r>
            <a:r>
              <a:rPr dirty="0"/>
              <a:t> 4</a:t>
            </a:r>
            <a:endParaRPr dirty="0"/>
          </a:p>
          <a:p>
            <a:pPr lvl="4"/>
            <a:r>
              <a:rPr dirty="0" err="1"/>
              <a:t>正文级别</a:t>
            </a:r>
            <a:r>
              <a:rPr dirty="0"/>
              <a:t> 5</a:t>
            </a:r>
            <a:endParaRPr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图片 45" descr="20181107新华保险投标盒延展-10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83" b="54059"/>
          <a:stretch>
            <a:fillRect/>
          </a:stretch>
        </p:blipFill>
        <p:spPr>
          <a:xfrm>
            <a:off x="5384800" y="3309620"/>
            <a:ext cx="3759200" cy="1843405"/>
          </a:xfrm>
          <a:prstGeom prst="rect">
            <a:avLst/>
          </a:prstGeom>
        </p:spPr>
      </p:pic>
      <p:pic>
        <p:nvPicPr>
          <p:cNvPr id="433" name="图片 42" descr="图片 42"/>
          <p:cNvPicPr>
            <a:picLocks noChangeAspect="1"/>
          </p:cNvPicPr>
          <p:nvPr userDrawn="1"/>
        </p:nvPicPr>
        <p:blipFill>
          <a:blip r:embed="rId3" cstate="print"/>
          <a:srcRect l="2618" t="2327" r="76521" b="87331"/>
          <a:stretch>
            <a:fillRect/>
          </a:stretch>
        </p:blipFill>
        <p:spPr>
          <a:xfrm>
            <a:off x="7101205" y="120015"/>
            <a:ext cx="1907540" cy="533400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图片 45" descr="20181107新华保险投标盒延展-10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83" b="54059"/>
          <a:stretch>
            <a:fillRect/>
          </a:stretch>
        </p:blipFill>
        <p:spPr>
          <a:xfrm>
            <a:off x="5384800" y="3309620"/>
            <a:ext cx="3759200" cy="1843405"/>
          </a:xfrm>
          <a:prstGeom prst="rect">
            <a:avLst/>
          </a:prstGeom>
        </p:spPr>
      </p:pic>
      <p:pic>
        <p:nvPicPr>
          <p:cNvPr id="433" name="图片 42" descr="图片 42"/>
          <p:cNvPicPr>
            <a:picLocks noChangeAspect="1"/>
          </p:cNvPicPr>
          <p:nvPr userDrawn="1"/>
        </p:nvPicPr>
        <p:blipFill>
          <a:blip r:embed="rId3" cstate="print"/>
          <a:srcRect l="2618" t="2327" r="76521" b="87331"/>
          <a:stretch>
            <a:fillRect/>
          </a:stretch>
        </p:blipFill>
        <p:spPr>
          <a:xfrm>
            <a:off x="7101205" y="120015"/>
            <a:ext cx="1907540" cy="533400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图片 45" descr="20181107新华保险投标盒延展-10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83" b="54059"/>
          <a:stretch>
            <a:fillRect/>
          </a:stretch>
        </p:blipFill>
        <p:spPr>
          <a:xfrm>
            <a:off x="5384800" y="3309620"/>
            <a:ext cx="3759200" cy="1843405"/>
          </a:xfrm>
          <a:prstGeom prst="rect">
            <a:avLst/>
          </a:prstGeom>
        </p:spPr>
      </p:pic>
      <p:pic>
        <p:nvPicPr>
          <p:cNvPr id="433" name="图片 42" descr="图片 42"/>
          <p:cNvPicPr>
            <a:picLocks noChangeAspect="1"/>
          </p:cNvPicPr>
          <p:nvPr userDrawn="1"/>
        </p:nvPicPr>
        <p:blipFill>
          <a:blip r:embed="rId3" cstate="print"/>
          <a:srcRect l="2618" t="2327" r="76521" b="87331"/>
          <a:stretch>
            <a:fillRect/>
          </a:stretch>
        </p:blipFill>
        <p:spPr>
          <a:xfrm>
            <a:off x="7101205" y="120015"/>
            <a:ext cx="1907540" cy="533400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图片 45" descr="20181107新华保险投标盒延展-10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83" b="54059"/>
          <a:stretch>
            <a:fillRect/>
          </a:stretch>
        </p:blipFill>
        <p:spPr>
          <a:xfrm>
            <a:off x="5384800" y="3309620"/>
            <a:ext cx="3759200" cy="1843405"/>
          </a:xfrm>
          <a:prstGeom prst="rect">
            <a:avLst/>
          </a:prstGeom>
        </p:spPr>
      </p:pic>
      <p:pic>
        <p:nvPicPr>
          <p:cNvPr id="433" name="图片 42" descr="图片 42"/>
          <p:cNvPicPr>
            <a:picLocks noChangeAspect="1"/>
          </p:cNvPicPr>
          <p:nvPr userDrawn="1"/>
        </p:nvPicPr>
        <p:blipFill>
          <a:blip r:embed="rId3" cstate="print"/>
          <a:srcRect l="2618" t="2327" r="76521" b="87331"/>
          <a:stretch>
            <a:fillRect/>
          </a:stretch>
        </p:blipFill>
        <p:spPr>
          <a:xfrm>
            <a:off x="7101205" y="120015"/>
            <a:ext cx="1907540" cy="533400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</p:spPr>
        <p:txBody>
          <a:bodyPr/>
          <a:lstStyle/>
          <a:p>
            <a:fld id="{A274AA9F-E27B-49CE-9338-45A779AEAB4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6A786-4D85-4145-A450-A847366ABB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0"/>
    </mc:Choice>
    <mc:Fallback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628650" y="65189"/>
            <a:ext cx="8422217" cy="59700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100">
                <a:solidFill>
                  <a:schemeClr val="accent1"/>
                </a:solidFill>
              </a:defRPr>
            </a:lvl1pPr>
            <a:lvl2pPr>
              <a:defRPr sz="1350"/>
            </a:lvl2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>
          <a:xfrm>
            <a:off x="628650" y="4814891"/>
            <a:ext cx="2057400" cy="273844"/>
          </a:xfrm>
        </p:spPr>
        <p:txBody>
          <a:bodyPr/>
          <a:lstStyle/>
          <a:p>
            <a:fld id="{ED32C5C0-BD89-447A-9230-247BC1E39CE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>
          <a:xfrm>
            <a:off x="3028950" y="4814891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C94FD-605A-46E3-AF68-BC9A41AA7D96}" type="slidenum">
              <a:rPr lang="zh-CN" altLang="en-US" smtClean="0"/>
            </a:fld>
            <a:endParaRPr lang="zh-CN" altLang="en-US"/>
          </a:p>
        </p:txBody>
      </p:sp>
      <p:grpSp>
        <p:nvGrpSpPr>
          <p:cNvPr id="3083" name="组合 3083"/>
          <p:cNvGrpSpPr>
            <a:grpSpLocks noChangeAspect="1"/>
          </p:cNvGrpSpPr>
          <p:nvPr userDrawn="1"/>
        </p:nvGrpSpPr>
        <p:grpSpPr>
          <a:xfrm>
            <a:off x="6544628" y="246221"/>
            <a:ext cx="1051084" cy="245745"/>
            <a:chOff x="17" y="0"/>
            <a:chExt cx="1851" cy="498"/>
          </a:xfrm>
        </p:grpSpPr>
        <p:pic>
          <p:nvPicPr>
            <p:cNvPr id="3084" name="图片 11" descr="红色系校徽展开式.png"/>
            <p:cNvPicPr>
              <a:picLocks noChangeAspect="1"/>
            </p:cNvPicPr>
            <p:nvPr/>
          </p:nvPicPr>
          <p:blipFill>
            <a:blip r:embed="rId2" cstate="print"/>
            <a:srcRect b="-2892"/>
            <a:stretch>
              <a:fillRect/>
            </a:stretch>
          </p:blipFill>
          <p:spPr>
            <a:xfrm>
              <a:off x="544" y="0"/>
              <a:ext cx="1324" cy="49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085" name="Picture 25" descr="红色系校徽标准版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" y="0"/>
              <a:ext cx="459" cy="476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</p:spPr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Calibri" panose="020F050202020403020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</p:spPr>
        <p:txBody>
          <a:bodyPr/>
          <a:p>
            <a:pPr lvl="0" fontAlgn="base"/>
            <a:endParaRPr lang="zh-CN" altLang="en-US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Calibri" panose="020F0502020204030204" charset="0"/>
                <a:ea typeface="宋体" panose="02010600030101010101" pitchFamily="2" charset="-122"/>
                <a:cs typeface="+mn-ea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文本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r>
              <a:rPr dirty="0" err="1"/>
              <a:t>标题文本</a:t>
            </a:r>
            <a:endParaRPr dirty="0"/>
          </a:p>
        </p:txBody>
      </p:sp>
      <p:sp>
        <p:nvSpPr>
          <p:cNvPr id="3" name="正文级别 1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3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/>
          <a:p>
            <a:r>
              <a:rPr dirty="0" err="1"/>
              <a:t>正文级别</a:t>
            </a:r>
            <a:r>
              <a:rPr dirty="0"/>
              <a:t> 1</a:t>
            </a:r>
            <a:endParaRPr dirty="0"/>
          </a:p>
          <a:p>
            <a:pPr lvl="1"/>
            <a:r>
              <a:rPr dirty="0" err="1"/>
              <a:t>正文级别</a:t>
            </a:r>
            <a:r>
              <a:rPr dirty="0"/>
              <a:t> 2</a:t>
            </a:r>
            <a:endParaRPr dirty="0"/>
          </a:p>
          <a:p>
            <a:pPr lvl="2"/>
            <a:r>
              <a:rPr dirty="0" err="1"/>
              <a:t>正文级别</a:t>
            </a:r>
            <a:r>
              <a:rPr dirty="0"/>
              <a:t> 3</a:t>
            </a:r>
            <a:endParaRPr dirty="0"/>
          </a:p>
          <a:p>
            <a:pPr lvl="3"/>
            <a:r>
              <a:rPr dirty="0" err="1"/>
              <a:t>正文级别</a:t>
            </a:r>
            <a:r>
              <a:rPr dirty="0"/>
              <a:t> 4</a:t>
            </a:r>
            <a:endParaRPr dirty="0"/>
          </a:p>
          <a:p>
            <a:pPr lvl="4"/>
            <a:r>
              <a:rPr dirty="0" err="1"/>
              <a:t>正文级别</a:t>
            </a:r>
            <a:r>
              <a:rPr dirty="0"/>
              <a:t> 5</a:t>
            </a:r>
            <a:endParaRPr dirty="0"/>
          </a:p>
        </p:txBody>
      </p:sp>
      <p:sp>
        <p:nvSpPr>
          <p:cNvPr id="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8428176" y="4769564"/>
            <a:ext cx="258624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9pPr>
    </p:titleStyle>
    <p:bodyStyle>
      <a:lvl1pPr marL="342900" marR="0" indent="-34290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 panose="020B0604020202020204"/>
        <a:buChar char="•"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1pPr>
      <a:lvl2pPr marL="783590" marR="0" indent="-32639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 panose="020B0604020202020204"/>
        <a:buChar char="–"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2pPr>
      <a:lvl3pPr marL="1219200" marR="0" indent="-30480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 panose="020B0604020202020204"/>
        <a:buChar char="•"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3pPr>
      <a:lvl4pPr marL="17373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 panose="020B0604020202020204"/>
        <a:buChar char="–"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4pPr>
      <a:lvl5pPr marL="21945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 panose="020B0604020202020204"/>
        <a:buChar char="»"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5pPr>
      <a:lvl6pPr marL="26517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 panose="020B0604020202020204"/>
        <a:buChar char="•"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6pPr>
      <a:lvl7pPr marL="31089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 panose="020B0604020202020204"/>
        <a:buChar char="•"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7pPr>
      <a:lvl8pPr marL="35661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 panose="020B0604020202020204"/>
        <a:buChar char="•"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8pPr>
      <a:lvl9pPr marL="4023360" marR="0" indent="-365760" algn="l" defTabSz="4572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 panose="020B0604020202020204"/>
        <a:buChar char="•"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10.GIF"/><Relationship Id="rId2" Type="http://schemas.microsoft.com/office/2007/relationships/hdphoto" Target="../media/hdphoto1.wdp"/><Relationship Id="rId1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0.GIF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0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9.xml"/><Relationship Id="rId3" Type="http://schemas.openxmlformats.org/officeDocument/2006/relationships/image" Target="../media/image10.GIF"/><Relationship Id="rId2" Type="http://schemas.openxmlformats.org/officeDocument/2006/relationships/image" Target="../media/image18.emf"/><Relationship Id="rId1" Type="http://schemas.openxmlformats.org/officeDocument/2006/relationships/tags" Target="../tags/tag7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10.GIF"/><Relationship Id="rId1" Type="http://schemas.openxmlformats.org/officeDocument/2006/relationships/image" Target="../media/image18.emf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7.xml"/><Relationship Id="rId8" Type="http://schemas.openxmlformats.org/officeDocument/2006/relationships/slideLayout" Target="../slideLayouts/slideLayout8.xml"/><Relationship Id="rId7" Type="http://schemas.openxmlformats.org/officeDocument/2006/relationships/image" Target="../media/image10.GIF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image" Target="../media/image18.emf"/><Relationship Id="rId1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8.xml"/><Relationship Id="rId8" Type="http://schemas.openxmlformats.org/officeDocument/2006/relationships/slideLayout" Target="../slideLayouts/slideLayout8.xml"/><Relationship Id="rId7" Type="http://schemas.openxmlformats.org/officeDocument/2006/relationships/image" Target="../media/image10.GIF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image" Target="../media/image18.emf"/><Relationship Id="rId1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22.png"/><Relationship Id="rId1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0" Type="http://schemas.openxmlformats.org/officeDocument/2006/relationships/slideLayout" Target="../slideLayouts/slideLayout2.xml"/><Relationship Id="rId2" Type="http://schemas.openxmlformats.org/officeDocument/2006/relationships/tags" Target="../tags/tag17.xml"/><Relationship Id="rId19" Type="http://schemas.openxmlformats.org/officeDocument/2006/relationships/image" Target="../media/image26.png"/><Relationship Id="rId18" Type="http://schemas.openxmlformats.org/officeDocument/2006/relationships/tags" Target="../tags/tag30.xml"/><Relationship Id="rId17" Type="http://schemas.openxmlformats.org/officeDocument/2006/relationships/image" Target="../media/image25.png"/><Relationship Id="rId16" Type="http://schemas.openxmlformats.org/officeDocument/2006/relationships/tags" Target="../tags/tag29.xml"/><Relationship Id="rId15" Type="http://schemas.openxmlformats.org/officeDocument/2006/relationships/image" Target="../media/image24.png"/><Relationship Id="rId14" Type="http://schemas.openxmlformats.org/officeDocument/2006/relationships/tags" Target="../tags/tag28.xml"/><Relationship Id="rId13" Type="http://schemas.openxmlformats.org/officeDocument/2006/relationships/image" Target="../media/image23.png"/><Relationship Id="rId12" Type="http://schemas.openxmlformats.org/officeDocument/2006/relationships/tags" Target="../tags/tag27.xml"/><Relationship Id="rId11" Type="http://schemas.openxmlformats.org/officeDocument/2006/relationships/tags" Target="../tags/tag26.xml"/><Relationship Id="rId10" Type="http://schemas.openxmlformats.org/officeDocument/2006/relationships/tags" Target="../tags/tag25.xml"/><Relationship Id="rId1" Type="http://schemas.openxmlformats.org/officeDocument/2006/relationships/tags" Target="../tags/tag16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31.jpeg"/><Relationship Id="rId1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35.png"/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36.png"/><Relationship Id="rId2" Type="http://schemas.openxmlformats.org/officeDocument/2006/relationships/image" Target="../media/image10.GIF"/><Relationship Id="rId1" Type="http://schemas.openxmlformats.org/officeDocument/2006/relationships/image" Target="../media/image18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45.png"/><Relationship Id="rId1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C:\Users\wangxd7\Desktop\skyscraper-2561415.jpgskyscraper-2561415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1441348" y="1"/>
            <a:ext cx="7714298" cy="51435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43815" y="0"/>
            <a:ext cx="8433720" cy="5143500"/>
          </a:xfrm>
          <a:prstGeom prst="rect">
            <a:avLst/>
          </a:prstGeom>
          <a:gradFill>
            <a:gsLst>
              <a:gs pos="15000">
                <a:srgbClr val="003A7A"/>
              </a:gs>
              <a:gs pos="100000">
                <a:srgbClr val="9BBCF5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  <a:p>
            <a:pPr algn="ctr"/>
            <a:endParaRPr lang="zh-CN" altLang="en-US" sz="1350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13410" y="1038860"/>
            <a:ext cx="8368665" cy="3507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endParaRPr lang="zh-CN" sz="2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/>
            </a:endParaRPr>
          </a:p>
          <a:p>
            <a:pPr algn="l">
              <a:lnSpc>
                <a:spcPct val="150000"/>
              </a:lnSpc>
            </a:pPr>
            <a:r>
              <a:rPr lang="zh-CN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/>
              </a:rPr>
              <a:t>上海第二工业大学</a:t>
            </a:r>
            <a:endParaRPr lang="zh-CN" sz="3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/>
            </a:endParaRPr>
          </a:p>
          <a:p>
            <a:pPr algn="l">
              <a:lnSpc>
                <a:spcPct val="150000"/>
              </a:lnSpc>
            </a:pPr>
            <a:r>
              <a:rPr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/>
              </a:rPr>
              <a:t>202</a:t>
            </a:r>
            <a:r>
              <a:rPr lang="en-US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/>
              </a:rPr>
              <a:t>6</a:t>
            </a:r>
            <a:r>
              <a:rPr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/>
              </a:rPr>
              <a:t>年度</a:t>
            </a:r>
            <a:r>
              <a:rPr lang="zh-CN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/>
              </a:rPr>
              <a:t>教职工</a:t>
            </a:r>
            <a:r>
              <a:rPr lang="zh-CN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/>
              </a:rPr>
              <a:t>补充医疗</a:t>
            </a:r>
            <a:r>
              <a:rPr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/>
              </a:rPr>
              <a:t>保险</a:t>
            </a:r>
            <a:r>
              <a:rPr lang="zh-CN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/>
              </a:rPr>
              <a:t>及沪惠保解读</a:t>
            </a:r>
            <a:endParaRPr sz="3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/>
            </a:endParaRPr>
          </a:p>
          <a:p>
            <a:pPr algn="l">
              <a:lnSpc>
                <a:spcPct val="150000"/>
              </a:lnSpc>
            </a:pPr>
            <a:endParaRPr sz="3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/>
            </a:endParaRPr>
          </a:p>
          <a:p>
            <a:pPr algn="l">
              <a:lnSpc>
                <a:spcPct val="150000"/>
              </a:lnSpc>
            </a:pPr>
            <a:endParaRPr sz="3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13152" y="3094818"/>
            <a:ext cx="3468370" cy="2755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汇报人：新华人寿保险股份有限公司上海分公司  </a:t>
            </a:r>
            <a:endParaRPr lang="zh-CN" altLang="en-US" sz="1200" b="1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82221" y="4484672"/>
            <a:ext cx="1439545" cy="2990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35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/>
              </a:rPr>
              <a:t>2026</a:t>
            </a:r>
            <a:r>
              <a:rPr lang="zh-CN" altLang="en-US" sz="135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/>
              </a:rPr>
              <a:t>年</a:t>
            </a:r>
            <a:r>
              <a:rPr lang="en-US" altLang="zh-CN" sz="135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/>
              </a:rPr>
              <a:t>4</a:t>
            </a:r>
            <a:r>
              <a:rPr lang="zh-CN" altLang="en-US" sz="135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/>
              </a:rPr>
              <a:t>月</a:t>
            </a:r>
            <a:r>
              <a:rPr lang="en-US" altLang="zh-CN" sz="135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/>
              </a:rPr>
              <a:t>28</a:t>
            </a:r>
            <a:r>
              <a:rPr lang="zh-CN" altLang="en-US" sz="135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/>
              </a:rPr>
              <a:t>日</a:t>
            </a:r>
            <a:endParaRPr lang="zh-CN" altLang="en-US" sz="135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22275" y="1038860"/>
            <a:ext cx="76200" cy="21869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671663" y="2959962"/>
            <a:ext cx="4374000" cy="0"/>
          </a:xfrm>
          <a:prstGeom prst="line">
            <a:avLst/>
          </a:prstGeom>
          <a:ln>
            <a:solidFill>
              <a:schemeClr val="bg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aper-airplane-symbol_52116"/>
          <p:cNvSpPr>
            <a:spLocks noChangeAspect="1"/>
          </p:cNvSpPr>
          <p:nvPr/>
        </p:nvSpPr>
        <p:spPr bwMode="auto">
          <a:xfrm>
            <a:off x="422188" y="4484504"/>
            <a:ext cx="249325" cy="265457"/>
          </a:xfrm>
          <a:custGeom>
            <a:avLst/>
            <a:gdLst>
              <a:gd name="T0" fmla="*/ 352 w 391"/>
              <a:gd name="T1" fmla="*/ 50 h 417"/>
              <a:gd name="T2" fmla="*/ 281 w 391"/>
              <a:gd name="T3" fmla="*/ 345 h 417"/>
              <a:gd name="T4" fmla="*/ 165 w 391"/>
              <a:gd name="T5" fmla="*/ 272 h 417"/>
              <a:gd name="T6" fmla="*/ 295 w 391"/>
              <a:gd name="T7" fmla="*/ 114 h 417"/>
              <a:gd name="T8" fmla="*/ 113 w 391"/>
              <a:gd name="T9" fmla="*/ 237 h 417"/>
              <a:gd name="T10" fmla="*/ 54 w 391"/>
              <a:gd name="T11" fmla="*/ 199 h 417"/>
              <a:gd name="T12" fmla="*/ 352 w 391"/>
              <a:gd name="T13" fmla="*/ 50 h 417"/>
              <a:gd name="T14" fmla="*/ 391 w 391"/>
              <a:gd name="T15" fmla="*/ 0 h 417"/>
              <a:gd name="T16" fmla="*/ 0 w 391"/>
              <a:gd name="T17" fmla="*/ 196 h 417"/>
              <a:gd name="T18" fmla="*/ 109 w 391"/>
              <a:gd name="T19" fmla="*/ 264 h 417"/>
              <a:gd name="T20" fmla="*/ 159 w 391"/>
              <a:gd name="T21" fmla="*/ 417 h 417"/>
              <a:gd name="T22" fmla="*/ 223 w 391"/>
              <a:gd name="T23" fmla="*/ 340 h 417"/>
              <a:gd name="T24" fmla="*/ 298 w 391"/>
              <a:gd name="T25" fmla="*/ 388 h 417"/>
              <a:gd name="T26" fmla="*/ 391 w 391"/>
              <a:gd name="T27" fmla="*/ 0 h 417"/>
              <a:gd name="T28" fmla="*/ 391 w 391"/>
              <a:gd name="T29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91" h="417">
                <a:moveTo>
                  <a:pt x="352" y="50"/>
                </a:moveTo>
                <a:lnTo>
                  <a:pt x="281" y="345"/>
                </a:lnTo>
                <a:lnTo>
                  <a:pt x="165" y="272"/>
                </a:lnTo>
                <a:lnTo>
                  <a:pt x="295" y="114"/>
                </a:lnTo>
                <a:lnTo>
                  <a:pt x="113" y="237"/>
                </a:lnTo>
                <a:lnTo>
                  <a:pt x="54" y="199"/>
                </a:lnTo>
                <a:lnTo>
                  <a:pt x="352" y="50"/>
                </a:lnTo>
                <a:moveTo>
                  <a:pt x="391" y="0"/>
                </a:moveTo>
                <a:lnTo>
                  <a:pt x="0" y="196"/>
                </a:lnTo>
                <a:lnTo>
                  <a:pt x="109" y="264"/>
                </a:lnTo>
                <a:lnTo>
                  <a:pt x="159" y="417"/>
                </a:lnTo>
                <a:lnTo>
                  <a:pt x="223" y="340"/>
                </a:lnTo>
                <a:lnTo>
                  <a:pt x="298" y="388"/>
                </a:lnTo>
                <a:lnTo>
                  <a:pt x="391" y="0"/>
                </a:lnTo>
                <a:lnTo>
                  <a:pt x="39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 sz="1350"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pic>
        <p:nvPicPr>
          <p:cNvPr id="2" name="图片 1" descr="标准logo（反白）"/>
          <p:cNvPicPr>
            <a:picLocks noChangeAspect="1"/>
          </p:cNvPicPr>
          <p:nvPr/>
        </p:nvPicPr>
        <p:blipFill>
          <a:blip r:embed="rId2"/>
          <a:srcRect l="10240" t="31350" r="10896" b="31373"/>
          <a:stretch>
            <a:fillRect/>
          </a:stretch>
        </p:blipFill>
        <p:spPr>
          <a:xfrm>
            <a:off x="7002780" y="149066"/>
            <a:ext cx="2031220" cy="540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图片 1" descr="图片 1"/>
          <p:cNvPicPr>
            <a:picLocks noChangeAspect="1"/>
          </p:cNvPicPr>
          <p:nvPr/>
        </p:nvPicPr>
        <p:blipFill>
          <a:blip r:embed="rId1" cstate="print"/>
          <a:srcRect l="9076" t="14481" r="66938" b="4778"/>
          <a:stretch>
            <a:fillRect/>
          </a:stretch>
        </p:blipFill>
        <p:spPr>
          <a:xfrm>
            <a:off x="954362" y="555243"/>
            <a:ext cx="2193290" cy="415290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69" name="感谢聆听"/>
          <p:cNvSpPr txBox="1"/>
          <p:nvPr/>
        </p:nvSpPr>
        <p:spPr>
          <a:xfrm>
            <a:off x="1298406" y="2094665"/>
            <a:ext cx="1309370" cy="82867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 algn="ctr">
              <a:defRPr sz="4800">
                <a:solidFill>
                  <a:srgbClr val="FFFFFF"/>
                </a:solidFill>
                <a:latin typeface="方正兰亭特黑简体" panose="02000000000000000000" charset="-122"/>
                <a:ea typeface="方正兰亭特黑简体" panose="02000000000000000000" charset="-122"/>
                <a:cs typeface="方正兰亭特黑简体" panose="02000000000000000000" charset="-122"/>
                <a:sym typeface="方正兰亭特黑简体" panose="02000000000000000000" charset="-122"/>
              </a:defRPr>
            </a:lvl1pPr>
          </a:lstStyle>
          <a:p>
            <a:r>
              <a:t>目录</a:t>
            </a:r>
          </a:p>
        </p:txBody>
      </p:sp>
      <p:sp>
        <p:nvSpPr>
          <p:cNvPr id="170" name="contents"/>
          <p:cNvSpPr txBox="1"/>
          <p:nvPr/>
        </p:nvSpPr>
        <p:spPr>
          <a:xfrm>
            <a:off x="1314916" y="2925663"/>
            <a:ext cx="1276350" cy="45910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 algn="ctr">
              <a:defRPr sz="2400">
                <a:solidFill>
                  <a:srgbClr val="D9D9D9"/>
                </a:solidFill>
                <a:latin typeface="Helvetica Neue" panose="02000503000000020004"/>
                <a:ea typeface="Helvetica Neue" panose="02000503000000020004"/>
                <a:cs typeface="Helvetica Neue" panose="02000503000000020004"/>
                <a:sym typeface="Helvetica Neue" panose="02000503000000020004"/>
              </a:defRPr>
            </a:lvl1pPr>
          </a:lstStyle>
          <a:p>
            <a:r>
              <a:t>contents</a:t>
            </a:r>
          </a:p>
        </p:txBody>
      </p:sp>
      <p:sp>
        <p:nvSpPr>
          <p:cNvPr id="171" name="TextBox 15"/>
          <p:cNvSpPr txBox="1"/>
          <p:nvPr/>
        </p:nvSpPr>
        <p:spPr>
          <a:xfrm>
            <a:off x="3685540" y="1076007"/>
            <a:ext cx="683260" cy="73596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45719" tIns="45719" rIns="45719" bIns="45719" numCol="1" anchor="t">
            <a:spAutoFit/>
          </a:bodyPr>
          <a:lstStyle>
            <a:lvl1pPr>
              <a:defRPr sz="4200">
                <a:solidFill>
                  <a:srgbClr val="0055A2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rPr dirty="0"/>
              <a:t>01</a:t>
            </a:r>
            <a:endParaRPr dirty="0"/>
          </a:p>
        </p:txBody>
      </p:sp>
      <p:sp>
        <p:nvSpPr>
          <p:cNvPr id="172" name="公司介绍"/>
          <p:cNvSpPr txBox="1"/>
          <p:nvPr/>
        </p:nvSpPr>
        <p:spPr>
          <a:xfrm>
            <a:off x="4469765" y="1182382"/>
            <a:ext cx="1528620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45718" tIns="45718" rIns="45718" bIns="45718" numCol="1" anchor="t">
            <a:spAutoFit/>
          </a:bodyPr>
          <a:lstStyle>
            <a:lvl1pPr>
              <a:defRPr sz="3000">
                <a:solidFill>
                  <a:srgbClr val="0055A2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  <a:sym typeface="方正兰亭黑_GBK" panose="02000000000000000000" charset="-122"/>
              </a:defRPr>
            </a:lvl1pPr>
          </a:lstStyle>
          <a:p>
            <a:r>
              <a:rPr sz="2800" dirty="0" err="1" smtClean="0"/>
              <a:t>公司</a:t>
            </a:r>
            <a:r>
              <a:rPr lang="zh-CN" altLang="en-US" sz="2800" dirty="0" smtClean="0"/>
              <a:t>介绍</a:t>
            </a:r>
            <a:endParaRPr sz="2800" dirty="0"/>
          </a:p>
        </p:txBody>
      </p:sp>
      <p:sp>
        <p:nvSpPr>
          <p:cNvPr id="174" name="TextBox 15"/>
          <p:cNvSpPr txBox="1"/>
          <p:nvPr/>
        </p:nvSpPr>
        <p:spPr>
          <a:xfrm>
            <a:off x="3726194" y="1945882"/>
            <a:ext cx="683260" cy="73596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45719" tIns="45719" rIns="45719" bIns="45719" numCol="1" anchor="t">
            <a:spAutoFit/>
          </a:bodyPr>
          <a:lstStyle>
            <a:lvl1pPr>
              <a:defRPr sz="4200">
                <a:solidFill>
                  <a:srgbClr val="0055A2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rPr dirty="0"/>
              <a:t>02</a:t>
            </a:r>
            <a:endParaRPr dirty="0"/>
          </a:p>
        </p:txBody>
      </p:sp>
      <p:sp>
        <p:nvSpPr>
          <p:cNvPr id="175" name="公司介绍"/>
          <p:cNvSpPr txBox="1"/>
          <p:nvPr/>
        </p:nvSpPr>
        <p:spPr>
          <a:xfrm>
            <a:off x="4469765" y="2024721"/>
            <a:ext cx="1512570" cy="52070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45718" tIns="45718" rIns="45718" bIns="45718" numCol="1" anchor="t">
            <a:spAutoFit/>
          </a:bodyPr>
          <a:lstStyle>
            <a:lvl1pPr>
              <a:defRPr sz="3000">
                <a:solidFill>
                  <a:srgbClr val="0055A2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  <a:sym typeface="方正兰亭黑_GBK" panose="02000000000000000000" charset="-122"/>
              </a:defRPr>
            </a:lvl1pPr>
          </a:lstStyle>
          <a:p>
            <a:r>
              <a:rPr lang="zh-CN" altLang="en-US" sz="2800" dirty="0" smtClean="0"/>
              <a:t>保险方案</a:t>
            </a:r>
            <a:endParaRPr sz="2800" dirty="0"/>
          </a:p>
        </p:txBody>
      </p:sp>
      <p:sp>
        <p:nvSpPr>
          <p:cNvPr id="177" name="TextBox 15"/>
          <p:cNvSpPr txBox="1"/>
          <p:nvPr/>
        </p:nvSpPr>
        <p:spPr>
          <a:xfrm>
            <a:off x="3786505" y="2797435"/>
            <a:ext cx="683260" cy="73596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45719" tIns="45719" rIns="45719" bIns="45719" numCol="1" anchor="t">
            <a:spAutoFit/>
          </a:bodyPr>
          <a:lstStyle>
            <a:lvl1pPr>
              <a:defRPr sz="4200">
                <a:solidFill>
                  <a:srgbClr val="0055A2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rPr dirty="0"/>
              <a:t>03</a:t>
            </a:r>
            <a:endParaRPr dirty="0"/>
          </a:p>
        </p:txBody>
      </p:sp>
      <p:sp>
        <p:nvSpPr>
          <p:cNvPr id="178" name="公司介绍"/>
          <p:cNvSpPr txBox="1"/>
          <p:nvPr/>
        </p:nvSpPr>
        <p:spPr>
          <a:xfrm>
            <a:off x="4510419" y="2941132"/>
            <a:ext cx="1512570" cy="52070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45718" tIns="45718" rIns="45718" bIns="45718" numCol="1" anchor="t">
            <a:spAutoFit/>
          </a:bodyPr>
          <a:lstStyle>
            <a:lvl1pPr>
              <a:defRPr sz="3000">
                <a:solidFill>
                  <a:srgbClr val="0055A2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  <a:sym typeface="方正兰亭黑_GBK" panose="02000000000000000000" charset="-122"/>
              </a:defRPr>
            </a:lvl1pPr>
          </a:lstStyle>
          <a:p>
            <a:r>
              <a:rPr lang="zh-CN" sz="2800" dirty="0"/>
              <a:t>理赔事项</a:t>
            </a:r>
            <a:endParaRPr lang="zh-CN" sz="2800" dirty="0"/>
          </a:p>
        </p:txBody>
      </p:sp>
      <p:sp>
        <p:nvSpPr>
          <p:cNvPr id="13" name="TextBox 15"/>
          <p:cNvSpPr txBox="1"/>
          <p:nvPr/>
        </p:nvSpPr>
        <p:spPr>
          <a:xfrm>
            <a:off x="3778250" y="3662263"/>
            <a:ext cx="723914" cy="73866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spAutoFit/>
          </a:bodyPr>
          <a:lstStyle>
            <a:lvl1pPr>
              <a:defRPr sz="4200">
                <a:solidFill>
                  <a:srgbClr val="0055A2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rPr dirty="0" smtClean="0"/>
              <a:t>0</a:t>
            </a:r>
            <a:r>
              <a:rPr lang="en-US" dirty="0" smtClean="0"/>
              <a:t>4</a:t>
            </a:r>
            <a:endParaRPr dirty="0"/>
          </a:p>
        </p:txBody>
      </p:sp>
      <p:sp>
        <p:nvSpPr>
          <p:cNvPr id="14" name="公司介绍"/>
          <p:cNvSpPr txBox="1"/>
          <p:nvPr/>
        </p:nvSpPr>
        <p:spPr>
          <a:xfrm>
            <a:off x="4502164" y="3771477"/>
            <a:ext cx="1512570" cy="52070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45718" tIns="45718" rIns="45718" bIns="45718" numCol="1" anchor="t">
            <a:spAutoFit/>
          </a:bodyPr>
          <a:lstStyle>
            <a:lvl1pPr>
              <a:defRPr sz="3000">
                <a:solidFill>
                  <a:srgbClr val="0055A2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  <a:sym typeface="方正兰亭黑_GBK" panose="02000000000000000000" charset="-122"/>
              </a:defRPr>
            </a:lvl1pPr>
          </a:lstStyle>
          <a:p>
            <a:r>
              <a:rPr lang="zh-CN" altLang="en-US" sz="2800" dirty="0" smtClean="0"/>
              <a:t>服务保障</a:t>
            </a:r>
            <a:endParaRPr sz="28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图片 1" descr="图片 1"/>
          <p:cNvPicPr>
            <a:picLocks noChangeAspect="1"/>
          </p:cNvPicPr>
          <p:nvPr/>
        </p:nvPicPr>
        <p:blipFill>
          <a:blip r:embed="rId1" cstate="print"/>
          <a:srcRect l="22649" t="26447" b="37307"/>
          <a:stretch>
            <a:fillRect/>
          </a:stretch>
        </p:blipFill>
        <p:spPr>
          <a:xfrm>
            <a:off x="2093902" y="1407820"/>
            <a:ext cx="6945958" cy="186427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85" name="公司介绍"/>
          <p:cNvSpPr txBox="1"/>
          <p:nvPr/>
        </p:nvSpPr>
        <p:spPr>
          <a:xfrm>
            <a:off x="2760048" y="1900168"/>
            <a:ext cx="1938988" cy="646327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3600">
                <a:solidFill>
                  <a:srgbClr val="FFFFFF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  <a:sym typeface="方正兰亭黑_GBK" panose="02000000000000000000" charset="-122"/>
              </a:defRPr>
            </a:lvl1pPr>
          </a:lstStyle>
          <a:p>
            <a:r>
              <a:rPr dirty="0" err="1">
                <a:latin typeface="方正兰亭粗黑简体" panose="02000000000000000000" charset="-122"/>
                <a:ea typeface="方正兰亭粗黑简体" panose="02000000000000000000" charset="-122"/>
              </a:rPr>
              <a:t>公司介绍</a:t>
            </a:r>
            <a:endParaRPr dirty="0">
              <a:latin typeface="方正兰亭粗黑简体" panose="02000000000000000000" charset="-122"/>
              <a:ea typeface="方正兰亭粗黑简体" panose="02000000000000000000" charset="-122"/>
            </a:endParaRPr>
          </a:p>
        </p:txBody>
      </p:sp>
      <p:sp>
        <p:nvSpPr>
          <p:cNvPr id="186" name="TextBox 15"/>
          <p:cNvSpPr txBox="1"/>
          <p:nvPr/>
        </p:nvSpPr>
        <p:spPr>
          <a:xfrm>
            <a:off x="237323" y="1407820"/>
            <a:ext cx="1724312" cy="1630045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ctr">
              <a:defRPr sz="10000">
                <a:solidFill>
                  <a:srgbClr val="0071BC"/>
                </a:solidFill>
                <a:latin typeface="思源黑体 CN" panose="020B0400000000000000" charset="-122"/>
                <a:ea typeface="思源黑体 CN" panose="020B0400000000000000" charset="-122"/>
                <a:cs typeface="思源黑体 CN" panose="020B0400000000000000" charset="-122"/>
                <a:sym typeface="思源黑体 CN" panose="020B0400000000000000" charset="-122"/>
              </a:defRPr>
            </a:lvl1pPr>
          </a:lstStyle>
          <a:p>
            <a:r>
              <a:rPr dirty="0">
                <a:latin typeface="+mj-lt"/>
              </a:rPr>
              <a:t>01</a:t>
            </a:r>
            <a:endParaRPr dirty="0">
              <a:latin typeface="+mj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5742" y="287509"/>
            <a:ext cx="1353325" cy="531027"/>
            <a:chOff x="-7656" y="383345"/>
            <a:chExt cx="1353399" cy="531056"/>
          </a:xfrm>
          <a:solidFill>
            <a:srgbClr val="005DA4"/>
          </a:solidFill>
        </p:grpSpPr>
        <p:sp>
          <p:nvSpPr>
            <p:cNvPr id="11" name="任意多边形 10"/>
            <p:cNvSpPr/>
            <p:nvPr/>
          </p:nvSpPr>
          <p:spPr>
            <a:xfrm>
              <a:off x="-7656" y="383345"/>
              <a:ext cx="1061486" cy="531056"/>
            </a:xfrm>
            <a:custGeom>
              <a:avLst/>
              <a:gdLst>
                <a:gd name="connsiteX0" fmla="*/ 1736 w 1061486"/>
                <a:gd name="connsiteY0" fmla="*/ 0 h 531056"/>
                <a:gd name="connsiteX1" fmla="*/ 1061486 w 1061486"/>
                <a:gd name="connsiteY1" fmla="*/ 0 h 531056"/>
                <a:gd name="connsiteX2" fmla="*/ 714467 w 1061486"/>
                <a:gd name="connsiteY2" fmla="*/ 531056 h 531056"/>
                <a:gd name="connsiteX3" fmla="*/ 0 w 1061486"/>
                <a:gd name="connsiteY3" fmla="*/ 531056 h 531056"/>
                <a:gd name="connsiteX4" fmla="*/ 0 w 1061486"/>
                <a:gd name="connsiteY4" fmla="*/ 2657 h 531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1486" h="531056">
                  <a:moveTo>
                    <a:pt x="1736" y="0"/>
                  </a:moveTo>
                  <a:lnTo>
                    <a:pt x="1061486" y="0"/>
                  </a:lnTo>
                  <a:lnTo>
                    <a:pt x="714467" y="531056"/>
                  </a:lnTo>
                  <a:lnTo>
                    <a:pt x="0" y="531056"/>
                  </a:lnTo>
                  <a:lnTo>
                    <a:pt x="0" y="2657"/>
                  </a:lnTo>
                  <a:close/>
                </a:path>
              </a:pathLst>
            </a:custGeom>
            <a:grpFill/>
            <a:ln>
              <a:solidFill>
                <a:srgbClr val="005CA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350"/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761917" y="383345"/>
              <a:ext cx="583826" cy="531056"/>
            </a:xfrm>
            <a:custGeom>
              <a:avLst/>
              <a:gdLst>
                <a:gd name="connsiteX0" fmla="*/ 347019 w 583826"/>
                <a:gd name="connsiteY0" fmla="*/ 0 h 531056"/>
                <a:gd name="connsiteX1" fmla="*/ 583826 w 583826"/>
                <a:gd name="connsiteY1" fmla="*/ 0 h 531056"/>
                <a:gd name="connsiteX2" fmla="*/ 236807 w 583826"/>
                <a:gd name="connsiteY2" fmla="*/ 531056 h 531056"/>
                <a:gd name="connsiteX3" fmla="*/ 0 w 583826"/>
                <a:gd name="connsiteY3" fmla="*/ 531056 h 531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3826" h="531056">
                  <a:moveTo>
                    <a:pt x="347019" y="0"/>
                  </a:moveTo>
                  <a:lnTo>
                    <a:pt x="583826" y="0"/>
                  </a:lnTo>
                  <a:lnTo>
                    <a:pt x="236807" y="531056"/>
                  </a:lnTo>
                  <a:lnTo>
                    <a:pt x="0" y="531056"/>
                  </a:lnTo>
                  <a:close/>
                </a:path>
              </a:pathLst>
            </a:custGeom>
            <a:grpFill/>
            <a:ln>
              <a:solidFill>
                <a:srgbClr val="005CA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350"/>
            </a:p>
          </p:txBody>
        </p:sp>
      </p:grpSp>
      <p:sp>
        <p:nvSpPr>
          <p:cNvPr id="15" name="文本框 18"/>
          <p:cNvSpPr>
            <a:spLocks noChangeArrowheads="1"/>
          </p:cNvSpPr>
          <p:nvPr/>
        </p:nvSpPr>
        <p:spPr bwMode="auto">
          <a:xfrm>
            <a:off x="1347379" y="287882"/>
            <a:ext cx="1999615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p>
            <a:r>
              <a:rPr lang="zh-CN" altLang="en-US" sz="2700" b="1" dirty="0">
                <a:solidFill>
                  <a:srgbClr val="005DA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总公司介绍 </a:t>
            </a:r>
            <a:endParaRPr lang="zh-CN" altLang="en-US" sz="2700" b="1" dirty="0">
              <a:solidFill>
                <a:srgbClr val="005DA4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endParaRPr lang="en-US" altLang="zh-CN" sz="1500" dirty="0">
              <a:solidFill>
                <a:srgbClr val="005DA4"/>
              </a:solidFill>
              <a:latin typeface="Calibri" panose="020F0502020204030204" charset="0"/>
              <a:ea typeface="微软雅黑" panose="020B0503020204020204" charset="-122"/>
              <a:cs typeface="Calibri" panose="020F0502020204030204" charset="0"/>
              <a:sym typeface="微软雅黑" panose="020B050302020402020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20040" y="1290638"/>
            <a:ext cx="8298180" cy="3206591"/>
            <a:chOff x="1368" y="3037"/>
            <a:chExt cx="17424" cy="6733"/>
          </a:xfrm>
        </p:grpSpPr>
        <p:grpSp>
          <p:nvGrpSpPr>
            <p:cNvPr id="5" name="组合 4"/>
            <p:cNvGrpSpPr/>
            <p:nvPr/>
          </p:nvGrpSpPr>
          <p:grpSpPr>
            <a:xfrm>
              <a:off x="1368" y="3037"/>
              <a:ext cx="9337" cy="6685"/>
              <a:chOff x="1068157" y="1098438"/>
              <a:chExt cx="5397120" cy="1859151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1813823" y="1098438"/>
                <a:ext cx="4651454" cy="1859151"/>
              </a:xfrm>
              <a:prstGeom prst="rect">
                <a:avLst/>
              </a:prstGeom>
              <a:blipFill dpi="0" rotWithShape="1">
                <a:blip r:embed="rId1">
                  <a:extLst>
                    <a:ext uri="{BEBA8EAE-BF5A-486C-A8C5-ECC9F3942E4B}">
                      <a14:imgProps xmlns:a14="http://schemas.microsoft.com/office/drawing/2010/main">
                        <a14:imgLayer r:embed="rId2">
                          <a14:imgEffect>
                            <a14:saturation sat="0"/>
                          </a14:imgEffect>
                        </a14:imgLayer>
                      </a14:imgProps>
                    </a:ext>
                  </a:extLst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lIns="75580" tIns="37791" rIns="75580" bIns="37791" anchor="ctr"/>
              <a:lstStyle/>
              <a:p>
                <a:pPr algn="ctr">
                  <a:lnSpc>
                    <a:spcPct val="130000"/>
                  </a:lnSpc>
                  <a:defRPr/>
                </a:pPr>
                <a:endParaRPr lang="zh-CN" altLang="en-US" sz="1125" kern="0" dirty="0">
                  <a:solidFill>
                    <a:srgbClr val="F9F9F9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1068157" y="1098438"/>
                <a:ext cx="658383" cy="1859151"/>
              </a:xfrm>
              <a:prstGeom prst="rect">
                <a:avLst/>
              </a:prstGeom>
              <a:solidFill>
                <a:srgbClr val="005DA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lIns="75580" tIns="37791" rIns="75580" bIns="37791" anchor="ctr"/>
              <a:lstStyle/>
              <a:p>
                <a:pPr algn="ctr">
                  <a:lnSpc>
                    <a:spcPct val="130000"/>
                  </a:lnSpc>
                  <a:defRPr/>
                </a:pPr>
                <a:endParaRPr lang="zh-CN" altLang="en-US" sz="1125" kern="0" dirty="0">
                  <a:solidFill>
                    <a:srgbClr val="F9F9F9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8" name="品 2"/>
            <p:cNvSpPr>
              <a:spLocks noChangeArrowheads="1"/>
            </p:cNvSpPr>
            <p:nvPr/>
          </p:nvSpPr>
          <p:spPr bwMode="auto">
            <a:xfrm>
              <a:off x="10977" y="3051"/>
              <a:ext cx="7814" cy="6672"/>
            </a:xfrm>
            <a:prstGeom prst="rect">
              <a:avLst/>
            </a:prstGeom>
            <a:noFill/>
            <a:ln w="12700">
              <a:solidFill>
                <a:srgbClr val="005CA3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050">
                <a:solidFill>
                  <a:schemeClr val="bg1">
                    <a:lumMod val="50000"/>
                  </a:schemeClr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11078" y="3181"/>
              <a:ext cx="7714" cy="658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>
                <a:lnSpc>
                  <a:spcPct val="150000"/>
                </a:lnSpc>
              </a:pPr>
              <a:r>
                <a:rPr lang="zh-CN" altLang="zh-CN" sz="1200" b="1" kern="0" dirty="0">
                  <a:solidFill>
                    <a:srgbClr val="005DA4"/>
                  </a:solidFill>
                  <a:latin typeface="微软雅黑" panose="020B0503020204020204" charset="-122"/>
                  <a:ea typeface="微软雅黑" panose="020B0503020204020204" charset="-122"/>
                  <a:cs typeface="方正兰亭粗黑_GBK" panose="02000000000000000000" charset="-122"/>
                  <a:sym typeface="+mn-ea"/>
                </a:rPr>
                <a:t>成立时间：</a:t>
              </a:r>
              <a:r>
                <a:rPr lang="en-US" altLang="zh-CN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1996</a:t>
              </a:r>
              <a:r>
                <a:rPr lang="zh-CN" altLang="zh-CN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年</a:t>
              </a:r>
              <a:r>
                <a:rPr lang="en-US" altLang="zh-CN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9</a:t>
              </a:r>
              <a:r>
                <a:rPr lang="zh-CN" altLang="zh-CN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月</a:t>
              </a:r>
              <a:r>
                <a:rPr lang="en-US" altLang="zh-CN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6</a:t>
              </a:r>
              <a:r>
                <a:rPr lang="zh-CN" altLang="zh-CN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日</a:t>
              </a:r>
              <a:endParaRPr lang="zh-CN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zh-CN" sz="1200" b="1" kern="0" dirty="0">
                  <a:solidFill>
                    <a:srgbClr val="005DA4"/>
                  </a:solidFill>
                  <a:latin typeface="微软雅黑" panose="020B0503020204020204" charset="-122"/>
                  <a:ea typeface="微软雅黑" panose="020B0503020204020204" charset="-122"/>
                  <a:cs typeface="方正兰亭粗黑_GBK" panose="02000000000000000000" charset="-122"/>
                  <a:sym typeface="+mn-ea"/>
                </a:rPr>
                <a:t>公司性质：</a:t>
              </a:r>
              <a:r>
                <a:rPr lang="zh-CN" altLang="zh-CN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国有控股上市寿险公司、中投直管企业</a:t>
              </a:r>
              <a:endParaRPr lang="zh-CN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zh-CN" sz="1200" b="1" kern="0" dirty="0">
                  <a:solidFill>
                    <a:srgbClr val="005DA4"/>
                  </a:solidFill>
                  <a:latin typeface="微软雅黑" panose="020B0503020204020204" charset="-122"/>
                  <a:ea typeface="微软雅黑" panose="020B0503020204020204" charset="-122"/>
                  <a:cs typeface="方正兰亭粗黑_GBK" panose="02000000000000000000" charset="-122"/>
                  <a:sym typeface="+mn-ea"/>
                </a:rPr>
                <a:t>主要股东：</a:t>
              </a:r>
              <a:r>
                <a:rPr lang="zh-CN" altLang="zh-CN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中央汇金投资有限责任公司</a:t>
              </a:r>
              <a:endParaRPr lang="zh-CN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                </a:t>
              </a:r>
              <a:r>
                <a:rPr lang="zh-CN" altLang="zh-CN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中国宝武钢铁集团有限公司</a:t>
              </a:r>
              <a:r>
                <a:rPr lang="en-US" altLang="zh-CN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 </a:t>
              </a:r>
              <a:endParaRPr lang="zh-CN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zh-CN" sz="1200" b="1" kern="0" dirty="0">
                  <a:solidFill>
                    <a:srgbClr val="005DA4"/>
                  </a:solidFill>
                  <a:latin typeface="微软雅黑" panose="020B0503020204020204" charset="-122"/>
                  <a:ea typeface="微软雅黑" panose="020B0503020204020204" charset="-122"/>
                  <a:cs typeface="方正兰亭粗黑_GBK" panose="02000000000000000000" charset="-122"/>
                  <a:sym typeface="+mn-ea"/>
                </a:rPr>
                <a:t>股票代码：</a:t>
              </a:r>
              <a:r>
                <a:rPr lang="en-US" altLang="zh-CN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A</a:t>
              </a:r>
              <a:r>
                <a:rPr lang="zh-CN" altLang="zh-CN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股代码</a:t>
              </a:r>
              <a:r>
                <a:rPr lang="en-US" altLang="zh-CN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601336</a:t>
              </a: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，</a:t>
              </a:r>
              <a:r>
                <a:rPr lang="en-US" altLang="zh-CN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H</a:t>
              </a:r>
              <a:r>
                <a:rPr lang="zh-CN" altLang="zh-CN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股代码</a:t>
              </a:r>
              <a:r>
                <a:rPr lang="en-US" altLang="zh-CN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01336 </a:t>
              </a:r>
              <a:r>
                <a:rPr lang="zh-CN" altLang="zh-CN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。</a:t>
              </a:r>
              <a:endParaRPr lang="zh-CN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zh-CN" sz="1200" b="1" kern="0" dirty="0">
                  <a:solidFill>
                    <a:srgbClr val="005DA4"/>
                  </a:solidFill>
                  <a:latin typeface="微软雅黑" panose="020B0503020204020204" charset="-122"/>
                  <a:ea typeface="微软雅黑" panose="020B0503020204020204" charset="-122"/>
                  <a:cs typeface="方正兰亭粗黑_GBK" panose="02000000000000000000" charset="-122"/>
                  <a:sym typeface="+mn-ea"/>
                </a:rPr>
                <a:t>经营业绩：</a:t>
              </a:r>
              <a:r>
                <a:rPr lang="en-US" altLang="zh-CN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方正兰亭粗黑_GBK" panose="02000000000000000000" charset="-122"/>
                  <a:sym typeface="+mn-ea"/>
                </a:rPr>
                <a:t>2022</a:t>
              </a:r>
              <a:r>
                <a:rPr lang="zh-CN" altLang="en-US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方正兰亭粗黑_GBK" panose="02000000000000000000" charset="-122"/>
                  <a:sym typeface="+mn-ea"/>
                </a:rPr>
                <a:t>年</a:t>
              </a:r>
              <a:r>
                <a:rPr lang="zh-CN" altLang="zh-CN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保险保费收入</a:t>
              </a:r>
              <a:r>
                <a:rPr lang="en-US" altLang="zh-CN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1631</a:t>
              </a:r>
              <a:r>
                <a:rPr lang="zh-CN" altLang="zh-CN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亿元，</a:t>
              </a:r>
              <a:r>
                <a:rPr lang="zh-CN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总资产过万亿元</a:t>
              </a:r>
              <a:endParaRPr lang="zh-CN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zh-CN" sz="1200" b="1" kern="0" dirty="0">
                  <a:solidFill>
                    <a:srgbClr val="005DA4"/>
                  </a:solidFill>
                  <a:latin typeface="微软雅黑" panose="020B0503020204020204" charset="-122"/>
                  <a:ea typeface="微软雅黑" panose="020B0503020204020204" charset="-122"/>
                  <a:cs typeface="方正兰亭粗黑_GBK" panose="02000000000000000000" charset="-122"/>
                  <a:sym typeface="+mn-ea"/>
                </a:rPr>
                <a:t>客户数量：</a:t>
              </a:r>
              <a:r>
                <a:rPr lang="en-US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方正兰亭粗黑_GBK" panose="02000000000000000000" charset="-122"/>
                  <a:sym typeface="+mn-ea"/>
                </a:rPr>
                <a:t>3325</a:t>
              </a:r>
              <a:r>
                <a:rPr lang="zh-CN" altLang="en-US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方正兰亭粗黑_GBK" panose="02000000000000000000" charset="-122"/>
                  <a:sym typeface="+mn-ea"/>
                </a:rPr>
                <a:t>万名个人客户、</a:t>
              </a:r>
              <a:r>
                <a:rPr lang="en-US" altLang="zh-CN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方正兰亭粗黑_GBK" panose="02000000000000000000" charset="-122"/>
                  <a:sym typeface="+mn-ea"/>
                </a:rPr>
                <a:t>8.9</a:t>
              </a:r>
              <a:r>
                <a:rPr lang="zh-CN" altLang="en-US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方正兰亭粗黑_GBK" panose="02000000000000000000" charset="-122"/>
                  <a:sym typeface="+mn-ea"/>
                </a:rPr>
                <a:t>万名机构客户</a:t>
              </a:r>
              <a:endParaRPr lang="zh-CN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fontAlgn="auto" latinLnBrk="1">
                <a:lnSpc>
                  <a:spcPct val="150000"/>
                </a:lnSpc>
              </a:pPr>
              <a:r>
                <a:rPr lang="zh-CN" altLang="zh-CN" sz="1200" b="1" kern="0" dirty="0">
                  <a:solidFill>
                    <a:srgbClr val="005DA4"/>
                  </a:solidFill>
                  <a:latin typeface="微软雅黑" panose="020B0503020204020204" charset="-122"/>
                  <a:ea typeface="微软雅黑" panose="020B0503020204020204" charset="-122"/>
                  <a:cs typeface="方正兰亭粗黑_GBK" panose="02000000000000000000" charset="-122"/>
                  <a:sym typeface="+mn-ea"/>
                </a:rPr>
                <a:t>偿付能力：</a:t>
              </a:r>
              <a:r>
                <a:rPr lang="en-US" altLang="zh-CN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方正兰亭粗黑_GBK" panose="02000000000000000000" charset="-122"/>
                  <a:sym typeface="+mn-ea"/>
                </a:rPr>
                <a:t>2022</a:t>
              </a:r>
              <a:r>
                <a:rPr lang="zh-CN" altLang="zh-CN" sz="12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方正兰亭粗黑_GBK" panose="02000000000000000000" charset="-122"/>
                  <a:sym typeface="+mn-ea"/>
                </a:rPr>
                <a:t>年第三季度，核心</a:t>
              </a:r>
              <a:r>
                <a:rPr lang="zh-CN" altLang="zh-CN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偿付能力充足率为</a:t>
              </a:r>
              <a:r>
                <a:rPr lang="en-US" altLang="zh-CN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141.68%</a:t>
              </a: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，</a:t>
              </a:r>
              <a:r>
                <a:rPr lang="zh-CN" altLang="zh-CN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综合偿付能力充足率为</a:t>
              </a:r>
              <a:r>
                <a:rPr lang="en-US" altLang="zh-CN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240.74% </a:t>
              </a: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，风险综合评级</a:t>
              </a:r>
              <a:r>
                <a:rPr lang="en-US" altLang="zh-CN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AA</a:t>
              </a:r>
              <a:r>
                <a:rPr lang="zh-CN" altLang="zh-CN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。</a:t>
              </a:r>
              <a:endParaRPr lang="zh-CN" altLang="zh-CN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pic>
        <p:nvPicPr>
          <p:cNvPr id="20" name="图片 19" descr="nci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1868" y="0"/>
            <a:ext cx="1716405" cy="81915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5054893"/>
            <a:ext cx="9146381" cy="109145"/>
          </a:xfrm>
          <a:prstGeom prst="rect">
            <a:avLst/>
          </a:prstGeom>
          <a:solidFill>
            <a:srgbClr val="005DA4"/>
          </a:solidFill>
          <a:ln>
            <a:solidFill>
              <a:srgbClr val="005D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-5742" y="287509"/>
            <a:ext cx="1353325" cy="531027"/>
            <a:chOff x="-7656" y="383345"/>
            <a:chExt cx="1353399" cy="531056"/>
          </a:xfrm>
          <a:solidFill>
            <a:srgbClr val="005DA4"/>
          </a:solidFill>
        </p:grpSpPr>
        <p:sp>
          <p:nvSpPr>
            <p:cNvPr id="8" name="任意多边形 7"/>
            <p:cNvSpPr/>
            <p:nvPr/>
          </p:nvSpPr>
          <p:spPr>
            <a:xfrm>
              <a:off x="-7656" y="383345"/>
              <a:ext cx="1061486" cy="531056"/>
            </a:xfrm>
            <a:custGeom>
              <a:avLst/>
              <a:gdLst>
                <a:gd name="connsiteX0" fmla="*/ 1736 w 1061486"/>
                <a:gd name="connsiteY0" fmla="*/ 0 h 531056"/>
                <a:gd name="connsiteX1" fmla="*/ 1061486 w 1061486"/>
                <a:gd name="connsiteY1" fmla="*/ 0 h 531056"/>
                <a:gd name="connsiteX2" fmla="*/ 714467 w 1061486"/>
                <a:gd name="connsiteY2" fmla="*/ 531056 h 531056"/>
                <a:gd name="connsiteX3" fmla="*/ 0 w 1061486"/>
                <a:gd name="connsiteY3" fmla="*/ 531056 h 531056"/>
                <a:gd name="connsiteX4" fmla="*/ 0 w 1061486"/>
                <a:gd name="connsiteY4" fmla="*/ 2657 h 531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1486" h="531056">
                  <a:moveTo>
                    <a:pt x="1736" y="0"/>
                  </a:moveTo>
                  <a:lnTo>
                    <a:pt x="1061486" y="0"/>
                  </a:lnTo>
                  <a:lnTo>
                    <a:pt x="714467" y="531056"/>
                  </a:lnTo>
                  <a:lnTo>
                    <a:pt x="0" y="531056"/>
                  </a:lnTo>
                  <a:lnTo>
                    <a:pt x="0" y="2657"/>
                  </a:lnTo>
                  <a:close/>
                </a:path>
              </a:pathLst>
            </a:custGeom>
            <a:solidFill>
              <a:srgbClr val="005DA4"/>
            </a:solidFill>
            <a:ln>
              <a:solidFill>
                <a:srgbClr val="005CA3"/>
              </a:solidFill>
            </a:ln>
            <a:extLst>
              <a:ext uri="{909E8E84-426E-40DD-AFC4-6F175D3DCCD1}">
                <a14:hiddenFill xmlns:a14="http://schemas.microsoft.com/office/drawing/2010/main">
                  <a:grpFill/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350"/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761917" y="383345"/>
              <a:ext cx="583826" cy="531056"/>
            </a:xfrm>
            <a:custGeom>
              <a:avLst/>
              <a:gdLst>
                <a:gd name="connsiteX0" fmla="*/ 347019 w 583826"/>
                <a:gd name="connsiteY0" fmla="*/ 0 h 531056"/>
                <a:gd name="connsiteX1" fmla="*/ 583826 w 583826"/>
                <a:gd name="connsiteY1" fmla="*/ 0 h 531056"/>
                <a:gd name="connsiteX2" fmla="*/ 236807 w 583826"/>
                <a:gd name="connsiteY2" fmla="*/ 531056 h 531056"/>
                <a:gd name="connsiteX3" fmla="*/ 0 w 583826"/>
                <a:gd name="connsiteY3" fmla="*/ 531056 h 531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3826" h="531056">
                  <a:moveTo>
                    <a:pt x="347019" y="0"/>
                  </a:moveTo>
                  <a:lnTo>
                    <a:pt x="583826" y="0"/>
                  </a:lnTo>
                  <a:lnTo>
                    <a:pt x="236807" y="531056"/>
                  </a:lnTo>
                  <a:lnTo>
                    <a:pt x="0" y="531056"/>
                  </a:lnTo>
                  <a:close/>
                </a:path>
              </a:pathLst>
            </a:custGeom>
            <a:grpFill/>
            <a:ln>
              <a:solidFill>
                <a:srgbClr val="005CA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350"/>
            </a:p>
          </p:txBody>
        </p:sp>
      </p:grpSp>
      <p:sp>
        <p:nvSpPr>
          <p:cNvPr id="10" name="文本框 18"/>
          <p:cNvSpPr>
            <a:spLocks noChangeArrowheads="1"/>
          </p:cNvSpPr>
          <p:nvPr/>
        </p:nvSpPr>
        <p:spPr bwMode="auto">
          <a:xfrm>
            <a:off x="1347379" y="287882"/>
            <a:ext cx="1897380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p>
            <a:r>
              <a:rPr lang="zh-CN" altLang="en-US" sz="2700" b="1" dirty="0">
                <a:solidFill>
                  <a:srgbClr val="005DA4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分公司介绍</a:t>
            </a:r>
            <a:endParaRPr lang="zh-CN" altLang="en-US" sz="2700" b="1" dirty="0">
              <a:solidFill>
                <a:srgbClr val="005DA4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endParaRPr lang="en-US" sz="1500" dirty="0">
              <a:solidFill>
                <a:srgbClr val="005DA4"/>
              </a:solidFill>
              <a:latin typeface="Calibri" panose="020F0502020204030204" charset="0"/>
              <a:ea typeface="微软雅黑" panose="020B0503020204020204" charset="-122"/>
              <a:cs typeface="Calibri" panose="020F0502020204030204" charset="0"/>
              <a:sym typeface="微软雅黑" panose="020B050302020402020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0" y="5054893"/>
            <a:ext cx="9146381" cy="109145"/>
          </a:xfrm>
          <a:prstGeom prst="rect">
            <a:avLst/>
          </a:prstGeom>
          <a:solidFill>
            <a:srgbClr val="005DA4"/>
          </a:solidFill>
          <a:ln>
            <a:solidFill>
              <a:srgbClr val="005D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pic>
        <p:nvPicPr>
          <p:cNvPr id="2" name="图片 1" descr="南侧白天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124" y="1153954"/>
            <a:ext cx="2137886" cy="3228023"/>
          </a:xfrm>
          <a:prstGeom prst="rect">
            <a:avLst/>
          </a:prstGeom>
        </p:spPr>
      </p:pic>
      <p:pic>
        <p:nvPicPr>
          <p:cNvPr id="6" name="图片 5" descr="上海分公司-大厦一楼半平台-留浩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2689" y="1153954"/>
            <a:ext cx="2242661" cy="1592104"/>
          </a:xfrm>
          <a:prstGeom prst="rect">
            <a:avLst/>
          </a:prstGeom>
        </p:spPr>
      </p:pic>
      <p:pic>
        <p:nvPicPr>
          <p:cNvPr id="7" name="图片 6" descr="上海分公司-办公环境1-李文菓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2689" y="2882741"/>
            <a:ext cx="2256473" cy="1499235"/>
          </a:xfrm>
          <a:prstGeom prst="rect">
            <a:avLst/>
          </a:prstGeom>
        </p:spPr>
      </p:pic>
      <p:sp>
        <p:nvSpPr>
          <p:cNvPr id="11" name="Text Box 44"/>
          <p:cNvSpPr>
            <a:spLocks noChangeArrowheads="1"/>
          </p:cNvSpPr>
          <p:nvPr/>
        </p:nvSpPr>
        <p:spPr bwMode="auto">
          <a:xfrm>
            <a:off x="5013960" y="983456"/>
            <a:ext cx="3865245" cy="3569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8575" tIns="19288" rIns="38575" bIns="19288">
            <a:spAutoFit/>
          </a:bodyPr>
          <a:lstStyle>
            <a:lvl1pPr defTabSz="6858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defTabSz="6858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6858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6858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6858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6858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fontAlgn="auto" hangingPunct="1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sz="2100" b="1" kern="0" dirty="0">
                <a:solidFill>
                  <a:srgbClr val="005DA4"/>
                </a:solidFill>
                <a:latin typeface="微软雅黑" panose="020B0503020204020204" charset="-122"/>
                <a:ea typeface="微软雅黑" panose="020B0503020204020204" charset="-122"/>
                <a:cs typeface="方正兰亭黑_GBK" panose="02000000000000000000" charset="-122"/>
              </a:rPr>
              <a:t>新华保险上海分公司</a:t>
            </a:r>
            <a:r>
              <a:rPr lang="zh-CN" altLang="en-US" sz="12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方正兰亭黑_GBK" panose="02000000000000000000" charset="-122"/>
              </a:rPr>
              <a:t>成立于</a:t>
            </a:r>
            <a:r>
              <a:rPr lang="zh-CN" altLang="en-US" sz="12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2001年3月。</a:t>
            </a:r>
            <a:endParaRPr lang="zh-CN" altLang="en-US" sz="12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just" eaLnBrk="1" fontAlgn="auto" hangingPunct="1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zh-CN" altLang="en-US" sz="12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方正兰亭黑_GBK" panose="02000000000000000000" charset="-122"/>
              </a:rPr>
              <a:t>目前，公司已经形成覆盖全市的服务网络布局：</a:t>
            </a:r>
            <a:endParaRPr lang="zh-CN" altLang="en-US" sz="12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方正兰亭黑_GBK" panose="02000000000000000000" charset="-122"/>
            </a:endParaRPr>
          </a:p>
          <a:p>
            <a:pPr indent="0" algn="just" eaLnBrk="1" fontAlgn="auto" hangingPunct="1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altLang="en-US" sz="2100" b="1" kern="0" dirty="0">
                <a:solidFill>
                  <a:srgbClr val="005DA4"/>
                </a:solidFill>
                <a:latin typeface="微软雅黑" panose="020B0503020204020204" charset="-122"/>
                <a:ea typeface="微软雅黑" panose="020B0503020204020204" charset="-122"/>
                <a:cs typeface="方正兰亭黑_GBK" panose="02000000000000000000" charset="-122"/>
              </a:rPr>
              <a:t>1</a:t>
            </a:r>
            <a:r>
              <a:rPr lang="en-US" altLang="zh-CN" sz="2100" b="1" kern="0" dirty="0">
                <a:solidFill>
                  <a:srgbClr val="005DA4"/>
                </a:solidFill>
                <a:latin typeface="微软雅黑" panose="020B0503020204020204" charset="-122"/>
                <a:ea typeface="微软雅黑" panose="020B0503020204020204" charset="-122"/>
                <a:cs typeface="方正兰亭黑_GBK" panose="02000000000000000000" charset="-122"/>
              </a:rPr>
              <a:t>3</a:t>
            </a:r>
            <a:r>
              <a:rPr lang="zh-CN" altLang="en-US" sz="2100" b="1" kern="0" dirty="0">
                <a:solidFill>
                  <a:srgbClr val="005DA4"/>
                </a:solidFill>
                <a:latin typeface="微软雅黑" panose="020B0503020204020204" charset="-122"/>
                <a:ea typeface="微软雅黑" panose="020B0503020204020204" charset="-122"/>
                <a:cs typeface="方正兰亭黑_GBK" panose="02000000000000000000" charset="-122"/>
              </a:rPr>
              <a:t>家</a:t>
            </a:r>
            <a:r>
              <a:rPr lang="zh-CN" altLang="en-US" sz="12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方正兰亭黑_GBK" panose="02000000000000000000" charset="-122"/>
              </a:rPr>
              <a:t>营销支公司及营销服务部</a:t>
            </a:r>
            <a:endParaRPr lang="zh-CN" altLang="en-US" sz="12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方正兰亭黑_GBK" panose="02000000000000000000" charset="-122"/>
            </a:endParaRPr>
          </a:p>
          <a:p>
            <a:pPr indent="0" algn="just" eaLnBrk="1" fontAlgn="auto" hangingPunct="1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100" b="1" kern="0" dirty="0">
                <a:solidFill>
                  <a:srgbClr val="005DA4"/>
                </a:solidFill>
                <a:latin typeface="微软雅黑" panose="020B0503020204020204" charset="-122"/>
                <a:ea typeface="微软雅黑" panose="020B0503020204020204" charset="-122"/>
                <a:cs typeface="方正兰亭黑_GBK" panose="02000000000000000000" charset="-122"/>
              </a:rPr>
              <a:t>280+</a:t>
            </a:r>
            <a:r>
              <a:rPr lang="zh-CN" altLang="en-US" sz="12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方正兰亭黑_GBK" panose="02000000000000000000" charset="-122"/>
              </a:rPr>
              <a:t>内勤员工</a:t>
            </a:r>
            <a:endParaRPr lang="zh-CN" altLang="en-US" sz="12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方正兰亭黑_GBK" panose="02000000000000000000" charset="-122"/>
            </a:endParaRPr>
          </a:p>
          <a:p>
            <a:pPr indent="0" algn="just" eaLnBrk="1" fontAlgn="auto" hangingPunct="1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100" b="1" kern="0" dirty="0">
                <a:solidFill>
                  <a:srgbClr val="005DA4"/>
                </a:solidFill>
                <a:latin typeface="微软雅黑" panose="020B0503020204020204" charset="-122"/>
                <a:ea typeface="微软雅黑" panose="020B0503020204020204" charset="-122"/>
                <a:cs typeface="方正兰亭黑_GBK" panose="02000000000000000000" charset="-122"/>
              </a:rPr>
              <a:t>1300+</a:t>
            </a:r>
            <a:r>
              <a:rPr lang="zh-CN" altLang="en-US" sz="12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方正兰亭黑_GBK" panose="02000000000000000000" charset="-122"/>
              </a:rPr>
              <a:t>外勤作业人力</a:t>
            </a:r>
            <a:endParaRPr lang="zh-CN" altLang="en-US" sz="12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方正兰亭黑_GBK" panose="02000000000000000000" charset="-122"/>
            </a:endParaRPr>
          </a:p>
          <a:p>
            <a:pPr indent="0" algn="just" eaLnBrk="1" fontAlgn="auto" hangingPunct="1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2100" b="1" kern="0" dirty="0">
                <a:solidFill>
                  <a:srgbClr val="005DA4"/>
                </a:solidFill>
                <a:latin typeface="微软雅黑" panose="020B0503020204020204" charset="-122"/>
                <a:ea typeface="微软雅黑" panose="020B0503020204020204" charset="-122"/>
                <a:cs typeface="方正兰亭黑_GBK" panose="02000000000000000000" charset="-122"/>
              </a:rPr>
              <a:t>1100</a:t>
            </a:r>
            <a:r>
              <a:rPr lang="zh-CN" altLang="en-US" sz="2100" b="1" kern="0" dirty="0">
                <a:solidFill>
                  <a:srgbClr val="005DA4"/>
                </a:solidFill>
                <a:latin typeface="微软雅黑" panose="020B0503020204020204" charset="-122"/>
                <a:ea typeface="微软雅黑" panose="020B0503020204020204" charset="-122"/>
                <a:cs typeface="方正兰亭黑_GBK" panose="02000000000000000000" charset="-122"/>
              </a:rPr>
              <a:t>万</a:t>
            </a:r>
            <a:r>
              <a:rPr lang="en-US" altLang="zh-CN" sz="2100" b="1" kern="0" dirty="0">
                <a:solidFill>
                  <a:srgbClr val="005DA4"/>
                </a:solidFill>
                <a:latin typeface="微软雅黑" panose="020B0503020204020204" charset="-122"/>
                <a:ea typeface="微软雅黑" panose="020B0503020204020204" charset="-122"/>
                <a:cs typeface="方正兰亭黑_GBK" panose="02000000000000000000" charset="-122"/>
              </a:rPr>
              <a:t>+</a:t>
            </a:r>
            <a:r>
              <a:rPr lang="zh-CN" altLang="en-US" sz="12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方正兰亭黑_GBK" panose="02000000000000000000" charset="-122"/>
              </a:rPr>
              <a:t>客户人群</a:t>
            </a:r>
            <a:endParaRPr lang="zh-CN" altLang="en-US" sz="12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方正兰亭黑_GBK" panose="02000000000000000000" charset="-122"/>
            </a:endParaRPr>
          </a:p>
          <a:p>
            <a:pPr indent="0" algn="just" eaLnBrk="1" fontAlgn="auto" hangingPunct="1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altLang="en-US" sz="12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方正兰亭黑_GBK" panose="02000000000000000000" charset="-122"/>
              </a:rPr>
              <a:t>客户行业主要分布于设计研发、金融业、国家机关、专业技术服务业、教育业、建筑业、能源业、通信、交通运输设备制造业等。</a:t>
            </a:r>
            <a:endParaRPr lang="zh-CN" altLang="en-US" sz="12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方正兰亭黑_GBK" panose="02000000000000000000" charset="-122"/>
            </a:endParaRPr>
          </a:p>
        </p:txBody>
      </p:sp>
      <p:pic>
        <p:nvPicPr>
          <p:cNvPr id="52" name="图片 51" descr="nci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1868" y="-476"/>
            <a:ext cx="1716405" cy="8191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AutoShape 2"/>
          <p:cNvSpPr/>
          <p:nvPr>
            <p:custDataLst>
              <p:tags r:id="rId1"/>
            </p:custDataLst>
          </p:nvPr>
        </p:nvSpPr>
        <p:spPr>
          <a:xfrm>
            <a:off x="756285" y="894080"/>
            <a:ext cx="3071495" cy="2288540"/>
          </a:xfrm>
          <a:prstGeom prst="roundRect">
            <a:avLst>
              <a:gd name="adj" fmla="val 10889"/>
            </a:avLst>
          </a:prstGeom>
          <a:solidFill>
            <a:srgbClr val="F9F9F9"/>
          </a:solidFill>
          <a:ln w="381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>
            <a:outerShdw dist="135001" dir="2928846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ctr"/>
            <a:endParaRPr lang="zh-CN" altLang="en-US" sz="2540" b="1" dirty="0">
              <a:solidFill>
                <a:srgbClr val="000066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50534" name="Text Box 6"/>
          <p:cNvSpPr txBox="1"/>
          <p:nvPr>
            <p:custDataLst>
              <p:tags r:id="rId2"/>
            </p:custDataLst>
          </p:nvPr>
        </p:nvSpPr>
        <p:spPr>
          <a:xfrm>
            <a:off x="1347470" y="287655"/>
            <a:ext cx="2480310" cy="5308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Autofit/>
          </a:bodyPr>
          <a:lstStyle/>
          <a:p>
            <a:pPr algn="l" defTabSz="863600">
              <a:lnSpc>
                <a:spcPct val="90000"/>
              </a:lnSpc>
              <a:spcBef>
                <a:spcPts val="950"/>
              </a:spcBef>
              <a:buClrTx/>
              <a:buSzTx/>
              <a:buFontTx/>
            </a:pPr>
            <a:r>
              <a:rPr lang="zh-CN" alt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高校服务经验</a:t>
            </a:r>
            <a:endParaRPr lang="zh-CN" altLang="en-US" sz="24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43" name="文本框 42"/>
          <p:cNvSpPr txBox="1"/>
          <p:nvPr>
            <p:custDataLst>
              <p:tags r:id="rId3"/>
            </p:custDataLst>
          </p:nvPr>
        </p:nvSpPr>
        <p:spPr>
          <a:xfrm>
            <a:off x="989965" y="934720"/>
            <a:ext cx="2837815" cy="22485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34289" tIns="34289" rIns="34289" bIns="34289" numCol="1" spcCol="38100" rtlCol="0" anchor="t" forceAA="0">
            <a:spAutoFit/>
          </a:bodyPr>
          <a:lstStyle/>
          <a:p>
            <a:pPr marL="0" marR="0" indent="0" algn="ctr" defTabSz="457200" rtl="0" ea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050" b="1" i="0" u="none" strike="noStrike" cap="none" spc="0" normalizeH="0" baseline="0" dirty="0">
                <a:ln>
                  <a:noFill/>
                </a:ln>
                <a:solidFill>
                  <a:srgbClr val="005DA4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Calibri" panose="020F0502020204030204"/>
              </a:rPr>
              <a:t>新华保险教职工保险项目参与背景</a:t>
            </a:r>
            <a:endParaRPr kumimoji="0" lang="zh-CN" altLang="en-US" sz="1050" b="1" i="0" u="none" strike="noStrike" cap="none" spc="0" normalizeH="0" baseline="0" dirty="0">
              <a:ln>
                <a:noFill/>
              </a:ln>
              <a:solidFill>
                <a:srgbClr val="005DA4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Calibri" panose="020F0502020204030204"/>
            </a:endParaRPr>
          </a:p>
          <a:p>
            <a:pPr marR="0" indent="266700" algn="l" defTabSz="457200" rtl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extLst>
                <a:ext uri="{35155182-B16C-46BC-9424-99874614C6A1}">
                  <wpsdc:indentchars xmlns:wpsdc="http://www.wps.cn/officeDocument/2017/drawingmlCustomData" val="200" checksum="2103538627"/>
                </a:ext>
              </a:extLst>
            </a:pPr>
            <a:r>
              <a:rPr kumimoji="0" lang="zh-CN" altLang="en-US" sz="1050" b="0" i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Calibri" panose="020F0502020204030204"/>
              </a:rPr>
              <a:t>2004年起，新华保险与上海市教育工会委员会开启合作，承接教职工补充医疗保险项目。</a:t>
            </a:r>
            <a:endParaRPr kumimoji="0" lang="zh-CN" altLang="en-US" sz="1050" b="0" i="0" baseline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Calibri" panose="020F0502020204030204"/>
            </a:endParaRPr>
          </a:p>
          <a:p>
            <a:pPr marR="0" indent="266700" algn="l" defTabSz="457200" rtl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extLst>
                <a:ext uri="{35155182-B16C-46BC-9424-99874614C6A1}">
                  <wpsdc:indentchars xmlns:wpsdc="http://www.wps.cn/officeDocument/2017/drawingmlCustomData" val="200" checksum="2103538627"/>
                </a:ext>
              </a:extLst>
            </a:pPr>
            <a:r>
              <a:rPr kumimoji="0" lang="zh-CN" altLang="en-US" sz="1050" b="0" i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Calibri" panose="020F0502020204030204"/>
              </a:rPr>
              <a:t>新华保险自合作以来，一直以高效、便捷、优质的全方位服务获得教职工一致好评。</a:t>
            </a:r>
            <a:endParaRPr kumimoji="0" lang="zh-CN" altLang="en-US" sz="1050" b="0" i="0" baseline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Calibri" panose="020F0502020204030204"/>
            </a:endParaRPr>
          </a:p>
          <a:p>
            <a:pPr marR="0" indent="266700" algn="l" defTabSz="457200" rtl="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extLst>
                <a:ext uri="{35155182-B16C-46BC-9424-99874614C6A1}">
                  <wpsdc:indentchars xmlns:wpsdc="http://www.wps.cn/officeDocument/2017/drawingmlCustomData" val="200" checksum="2103538627"/>
                </a:ext>
              </a:extLst>
            </a:pPr>
            <a:r>
              <a:rPr kumimoji="0" lang="zh-CN" altLang="en-US" sz="1050" b="0" i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Calibri" panose="020F0502020204030204"/>
              </a:rPr>
              <a:t>目前，新华保险为 30 多所高校、徐汇区 100 多家中小学及所有闵行区的教职工提供补充医疗保险服务,服务教职工共计 </a:t>
            </a:r>
            <a:r>
              <a:rPr kumimoji="0" lang="en-US" altLang="zh-CN" sz="1050" b="0" i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Calibri" panose="020F0502020204030204"/>
              </a:rPr>
              <a:t>7.5 </a:t>
            </a:r>
            <a:r>
              <a:rPr kumimoji="0" lang="zh-CN" altLang="en-US" sz="1050" b="0" i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Calibri" panose="020F0502020204030204"/>
              </a:rPr>
              <a:t>万余人。</a:t>
            </a:r>
            <a:endParaRPr kumimoji="0" lang="zh-CN" altLang="en-US" sz="1050" b="0" i="0" baseline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Calibri" panose="020F0502020204030204"/>
            </a:endParaRPr>
          </a:p>
        </p:txBody>
      </p:sp>
      <p:graphicFrame>
        <p:nvGraphicFramePr>
          <p:cNvPr id="11" name="表格 10"/>
          <p:cNvGraphicFramePr/>
          <p:nvPr>
            <p:custDataLst>
              <p:tags r:id="rId4"/>
            </p:custDataLst>
          </p:nvPr>
        </p:nvGraphicFramePr>
        <p:xfrm>
          <a:off x="4305300" y="213360"/>
          <a:ext cx="4284345" cy="4420870"/>
        </p:xfrm>
        <a:graphic>
          <a:graphicData uri="http://schemas.openxmlformats.org/drawingml/2006/table">
            <a:tbl>
              <a:tblPr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547370"/>
                <a:gridCol w="2749550"/>
                <a:gridCol w="987425"/>
              </a:tblGrid>
              <a:tr h="226695">
                <a:tc>
                  <a:txBody>
                    <a:bodyPr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1000" b="1">
                          <a:solidFill>
                            <a:srgbClr val="FFFFFF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FFFFF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1000" b="1">
                          <a:solidFill>
                            <a:srgbClr val="FFFFFF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高校</a:t>
                      </a:r>
                      <a:endParaRPr lang="zh-CN" altLang="en-US" sz="1000" b="1">
                        <a:solidFill>
                          <a:srgbClr val="FFFFF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zh-CN" sz="1000" b="1">
                          <a:solidFill>
                            <a:srgbClr val="FFFFFF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合作年限</a:t>
                      </a:r>
                      <a:endParaRPr lang="zh-CN" altLang="en-US" sz="1000" b="1">
                        <a:solidFill>
                          <a:srgbClr val="FFFFFF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</a:tr>
              <a:tr h="255270">
                <a:tc>
                  <a:txBody>
                    <a:bodyPr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1</a:t>
                      </a:r>
                      <a:endParaRPr lang="en-US" altLang="zh-CN" sz="10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上海师范大学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en-US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21</a:t>
                      </a:r>
                      <a:r>
                        <a:rPr 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年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55905">
                <a:tc>
                  <a:txBody>
                    <a:bodyPr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2</a:t>
                      </a:r>
                      <a:endParaRPr lang="en-US" altLang="zh-CN" sz="10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东华大学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1</a:t>
                      </a:r>
                      <a:r>
                        <a:rPr lang="en-US" alt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5</a:t>
                      </a:r>
                      <a:r>
                        <a:rPr 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年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255905">
                <a:tc>
                  <a:txBody>
                    <a:bodyPr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3</a:t>
                      </a:r>
                      <a:endParaRPr lang="en-US" altLang="zh-CN" sz="10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上海健康医药学院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11</a:t>
                      </a:r>
                      <a:r>
                        <a:rPr 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年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55270">
                <a:tc>
                  <a:txBody>
                    <a:bodyPr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4</a:t>
                      </a:r>
                      <a:endParaRPr lang="en-US" altLang="zh-CN" sz="10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上海建桥学院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10</a:t>
                      </a:r>
                      <a:r>
                        <a:rPr 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年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226695">
                <a:tc>
                  <a:txBody>
                    <a:bodyPr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5</a:t>
                      </a:r>
                      <a:endParaRPr lang="en-US" altLang="zh-CN" sz="10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上海对外经贸大学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10</a:t>
                      </a:r>
                      <a:r>
                        <a:rPr 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年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26695">
                <a:tc>
                  <a:txBody>
                    <a:bodyPr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6</a:t>
                      </a:r>
                      <a:endParaRPr lang="en-US" altLang="zh-CN" sz="10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上海开放大学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10</a:t>
                      </a: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年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26060">
                <a:tc>
                  <a:txBody>
                    <a:bodyPr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7</a:t>
                      </a:r>
                      <a:endParaRPr lang="en-US" altLang="zh-CN" sz="10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上海交通大学</a:t>
                      </a:r>
                      <a:endParaRPr lang="zh-CN" altLang="en-US" sz="1000" b="1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9</a:t>
                      </a:r>
                      <a:r>
                        <a:rPr 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年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226695">
                <a:tc>
                  <a:txBody>
                    <a:bodyPr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8</a:t>
                      </a:r>
                      <a:endParaRPr lang="en-US" altLang="zh-CN" sz="10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华东政法大学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9</a:t>
                      </a:r>
                      <a:r>
                        <a:rPr 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年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26695">
                <a:tc>
                  <a:txBody>
                    <a:bodyPr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9</a:t>
                      </a:r>
                      <a:endParaRPr lang="en-US" altLang="zh-CN" sz="10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上海外国语大学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9</a:t>
                      </a:r>
                      <a:r>
                        <a:rPr 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年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26695">
                <a:tc>
                  <a:txBody>
                    <a:bodyPr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000" b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10</a:t>
                      </a:r>
                      <a:endParaRPr lang="en-US" altLang="zh-CN" sz="1000" b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zh-CN" sz="1000" b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上海工程技术大学</a:t>
                      </a:r>
                      <a:endParaRPr lang="zh-CN" altLang="en-US" sz="1000" b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000" b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9</a:t>
                      </a:r>
                      <a:r>
                        <a:rPr lang="zh-CN" sz="1000" b="0">
                          <a:solidFill>
                            <a:schemeClr val="tx1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年</a:t>
                      </a:r>
                      <a:endParaRPr lang="zh-CN" altLang="en-US" sz="1000" b="0">
                        <a:solidFill>
                          <a:schemeClr val="tx1"/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226695">
                <a:tc>
                  <a:txBody>
                    <a:bodyPr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11</a:t>
                      </a:r>
                      <a:endParaRPr lang="en-US" altLang="zh-CN" sz="10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上海海事大学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7</a:t>
                      </a:r>
                      <a:r>
                        <a:rPr 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年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226695">
                <a:tc>
                  <a:txBody>
                    <a:bodyPr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12</a:t>
                      </a:r>
                      <a:endParaRPr lang="en-US" altLang="zh-CN" sz="10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上海理工大学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7</a:t>
                      </a:r>
                      <a:r>
                        <a:rPr 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年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26060">
                <a:tc>
                  <a:txBody>
                    <a:bodyPr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13</a:t>
                      </a:r>
                      <a:endParaRPr lang="en-US" altLang="zh-CN" sz="10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上海电机学院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7</a:t>
                      </a:r>
                      <a:r>
                        <a:rPr 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年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227330">
                <a:tc>
                  <a:txBody>
                    <a:bodyPr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14</a:t>
                      </a:r>
                      <a:endParaRPr lang="en-US" altLang="zh-CN" sz="10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华东理工大学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7</a:t>
                      </a:r>
                      <a:r>
                        <a:rPr 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年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26060">
                <a:tc>
                  <a:txBody>
                    <a:bodyPr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15</a:t>
                      </a:r>
                      <a:endParaRPr lang="en-US" altLang="zh-CN" sz="10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上海电力大学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6</a:t>
                      </a:r>
                      <a:r>
                        <a:rPr 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年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226695">
                <a:tc>
                  <a:txBody>
                    <a:bodyPr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000" b="1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16</a:t>
                      </a:r>
                      <a:endParaRPr lang="en-US" altLang="zh-CN" sz="1000" b="1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zh-CN" sz="1000" b="1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上海第二工业大学</a:t>
                      </a:r>
                      <a:endParaRPr lang="zh-CN" altLang="en-US" sz="1000" b="1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000" b="1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6</a:t>
                      </a:r>
                      <a:r>
                        <a:rPr lang="zh-CN" sz="1000" b="1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年</a:t>
                      </a:r>
                      <a:endParaRPr lang="zh-CN" altLang="en-US" sz="1000" b="1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26060">
                <a:tc>
                  <a:txBody>
                    <a:bodyPr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17</a:t>
                      </a:r>
                      <a:endParaRPr lang="en-US" altLang="zh-CN" sz="10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上海海洋大学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5</a:t>
                      </a:r>
                      <a:r>
                        <a:rPr lang="zh-CN" altLang="en-US" sz="10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cs typeface="楷体" panose="02010609060101010101" charset="-122"/>
                        </a:rPr>
                        <a:t>年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  <a:cs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26695">
                <a:tc gridSpan="3">
                  <a:txBody>
                    <a:bodyPr/>
                    <a:p>
                      <a:pPr algn="ctr" eaLnBrk="1" fontAlgn="auto" hangingPunct="1">
                        <a:lnSpc>
                          <a:spcPct val="100000"/>
                        </a:lnSpc>
                        <a:buNone/>
                      </a:pPr>
                      <a:r>
                        <a:rPr lang="en-US" altLang="zh-CN" sz="10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...............</a:t>
                      </a:r>
                      <a:endParaRPr lang="zh-CN" altLang="en-US" sz="10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hMerge="1"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 hMerge="1">
                  <a:tcPr marL="9525" marR="9525" marT="9525" marB="34290" anchor="ctr" anchorCtr="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" name="表格 1"/>
          <p:cNvGraphicFramePr/>
          <p:nvPr/>
        </p:nvGraphicFramePr>
        <p:xfrm>
          <a:off x="847725" y="3525520"/>
          <a:ext cx="2892425" cy="1129665"/>
        </p:xfrm>
        <a:graphic>
          <a:graphicData uri="http://schemas.openxmlformats.org/drawingml/2006/table">
            <a:tbl>
              <a:tblPr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1464945"/>
                <a:gridCol w="1427480"/>
              </a:tblGrid>
              <a:tr h="29019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2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楷体" panose="02010609060101010101" charset="-122"/>
                        </a:rPr>
                        <a:t>区教育工会</a:t>
                      </a:r>
                      <a:endParaRPr lang="zh-CN" altLang="en-US" sz="12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楷体" panose="02010609060101010101" charset="-122"/>
                      </a:endParaRPr>
                    </a:p>
                  </a:txBody>
                  <a:tcPr marL="9525" marR="9525" marT="9525" marB="3429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2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楷体" panose="02010609060101010101" charset="-122"/>
                        </a:rPr>
                        <a:t>合作年限</a:t>
                      </a:r>
                      <a:endParaRPr lang="zh-CN" altLang="en-US" sz="12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楷体" panose="02010609060101010101" charset="-122"/>
                      </a:endParaRPr>
                    </a:p>
                  </a:txBody>
                  <a:tcPr marL="9525" marR="9525" marT="9525" marB="3429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楷体" panose="02010609060101010101" charset="-122"/>
                        </a:rPr>
                        <a:t>徐汇区教育工会</a:t>
                      </a:r>
                      <a:endParaRPr lang="en-US" altLang="zh-CN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楷体" panose="02010609060101010101" charset="-122"/>
                      </a:endParaRPr>
                    </a:p>
                  </a:txBody>
                  <a:tcPr marL="9525" marR="9525" marT="9525" marB="3429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楷体" panose="02010609060101010101" charset="-122"/>
                        </a:rPr>
                        <a:t>10</a:t>
                      </a: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楷体" panose="02010609060101010101" charset="-122"/>
                        </a:rPr>
                        <a:t>年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楷体" panose="02010609060101010101" charset="-122"/>
                      </a:endParaRPr>
                    </a:p>
                  </a:txBody>
                  <a:tcPr marL="9525" marR="9525" marT="9525" marB="3429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6035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楷体" panose="02010609060101010101" charset="-122"/>
                        </a:rPr>
                        <a:t>闵行区</a:t>
                      </a:r>
                      <a:r>
                        <a:rPr lang="zh-CN" altLang="en-US" sz="12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楷体" panose="02010609060101010101" charset="-122"/>
                          <a:sym typeface="+mn-ea"/>
                        </a:rPr>
                        <a:t>教育工会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楷体" panose="02010609060101010101" charset="-122"/>
                      </a:endParaRPr>
                    </a:p>
                  </a:txBody>
                  <a:tcPr marL="9525" marR="9525" marT="9525" marB="3429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楷体" panose="02010609060101010101" charset="-122"/>
                        </a:rPr>
                        <a:t>6</a:t>
                      </a:r>
                      <a:r>
                        <a:rPr lang="zh-CN" sz="1200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楷体" panose="02010609060101010101" charset="-122"/>
                        </a:rPr>
                        <a:t>年</a:t>
                      </a:r>
                      <a:endParaRPr lang="zh-CN" altLang="en-US" sz="1200" b="0">
                        <a:solidFill>
                          <a:srgbClr val="000000"/>
                        </a:solidFill>
                        <a:latin typeface="Arial" panose="020B0604020202020204" pitchFamily="34" charset="0"/>
                        <a:ea typeface="楷体" panose="02010609060101010101" charset="-122"/>
                      </a:endParaRPr>
                    </a:p>
                  </a:txBody>
                  <a:tcPr marL="9525" marR="9525" marT="9525" marB="34290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grpSp>
        <p:nvGrpSpPr>
          <p:cNvPr id="8" name="组合 7"/>
          <p:cNvGrpSpPr/>
          <p:nvPr/>
        </p:nvGrpSpPr>
        <p:grpSpPr>
          <a:xfrm>
            <a:off x="-5742" y="287509"/>
            <a:ext cx="1353325" cy="531027"/>
            <a:chOff x="-7656" y="383345"/>
            <a:chExt cx="1353399" cy="531056"/>
          </a:xfrm>
          <a:solidFill>
            <a:srgbClr val="005DA4"/>
          </a:solidFill>
        </p:grpSpPr>
        <p:sp>
          <p:nvSpPr>
            <p:cNvPr id="9" name="任意多边形 8"/>
            <p:cNvSpPr/>
            <p:nvPr/>
          </p:nvSpPr>
          <p:spPr>
            <a:xfrm>
              <a:off x="-7656" y="383345"/>
              <a:ext cx="1061486" cy="531056"/>
            </a:xfrm>
            <a:custGeom>
              <a:avLst/>
              <a:gdLst>
                <a:gd name="connsiteX0" fmla="*/ 1736 w 1061486"/>
                <a:gd name="connsiteY0" fmla="*/ 0 h 531056"/>
                <a:gd name="connsiteX1" fmla="*/ 1061486 w 1061486"/>
                <a:gd name="connsiteY1" fmla="*/ 0 h 531056"/>
                <a:gd name="connsiteX2" fmla="*/ 714467 w 1061486"/>
                <a:gd name="connsiteY2" fmla="*/ 531056 h 531056"/>
                <a:gd name="connsiteX3" fmla="*/ 0 w 1061486"/>
                <a:gd name="connsiteY3" fmla="*/ 531056 h 531056"/>
                <a:gd name="connsiteX4" fmla="*/ 0 w 1061486"/>
                <a:gd name="connsiteY4" fmla="*/ 2657 h 531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1486" h="531056">
                  <a:moveTo>
                    <a:pt x="1736" y="0"/>
                  </a:moveTo>
                  <a:lnTo>
                    <a:pt x="1061486" y="0"/>
                  </a:lnTo>
                  <a:lnTo>
                    <a:pt x="714467" y="531056"/>
                  </a:lnTo>
                  <a:lnTo>
                    <a:pt x="0" y="531056"/>
                  </a:lnTo>
                  <a:lnTo>
                    <a:pt x="0" y="2657"/>
                  </a:lnTo>
                  <a:close/>
                </a:path>
              </a:pathLst>
            </a:custGeom>
            <a:solidFill>
              <a:srgbClr val="005DA4"/>
            </a:solidFill>
            <a:ln>
              <a:solidFill>
                <a:srgbClr val="005CA3"/>
              </a:solidFill>
            </a:ln>
            <a:extLst>
              <a:ext uri="{909E8E84-426E-40DD-AFC4-6F175D3DCCD1}">
                <a14:hiddenFill xmlns:a14="http://schemas.microsoft.com/office/drawing/2010/main">
                  <a:grpFill/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350"/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761917" y="383345"/>
              <a:ext cx="583826" cy="531056"/>
            </a:xfrm>
            <a:custGeom>
              <a:avLst/>
              <a:gdLst>
                <a:gd name="connsiteX0" fmla="*/ 347019 w 583826"/>
                <a:gd name="connsiteY0" fmla="*/ 0 h 531056"/>
                <a:gd name="connsiteX1" fmla="*/ 583826 w 583826"/>
                <a:gd name="connsiteY1" fmla="*/ 0 h 531056"/>
                <a:gd name="connsiteX2" fmla="*/ 236807 w 583826"/>
                <a:gd name="connsiteY2" fmla="*/ 531056 h 531056"/>
                <a:gd name="connsiteX3" fmla="*/ 0 w 583826"/>
                <a:gd name="connsiteY3" fmla="*/ 531056 h 531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3826" h="531056">
                  <a:moveTo>
                    <a:pt x="347019" y="0"/>
                  </a:moveTo>
                  <a:lnTo>
                    <a:pt x="583826" y="0"/>
                  </a:lnTo>
                  <a:lnTo>
                    <a:pt x="236807" y="531056"/>
                  </a:lnTo>
                  <a:lnTo>
                    <a:pt x="0" y="531056"/>
                  </a:lnTo>
                  <a:close/>
                </a:path>
              </a:pathLst>
            </a:custGeom>
            <a:grpFill/>
            <a:ln>
              <a:solidFill>
                <a:srgbClr val="005CA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35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4" name="Text Box 6"/>
          <p:cNvSpPr txBox="1"/>
          <p:nvPr>
            <p:custDataLst>
              <p:tags r:id="rId1"/>
            </p:custDataLst>
          </p:nvPr>
        </p:nvSpPr>
        <p:spPr>
          <a:xfrm>
            <a:off x="65405" y="107315"/>
            <a:ext cx="2480310" cy="5308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Autofit/>
          </a:bodyPr>
          <a:p>
            <a:pPr algn="l" defTabSz="863600">
              <a:lnSpc>
                <a:spcPct val="90000"/>
              </a:lnSpc>
              <a:spcBef>
                <a:spcPts val="950"/>
              </a:spcBef>
              <a:buClrTx/>
              <a:buSzTx/>
              <a:buFontTx/>
            </a:pPr>
            <a:r>
              <a:rPr lang="zh-CN" alt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用户评价证明</a:t>
            </a:r>
            <a:endParaRPr lang="zh-CN" altLang="en-US" sz="24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t="3999" b="26393"/>
          <a:stretch>
            <a:fillRect/>
          </a:stretch>
        </p:blipFill>
        <p:spPr>
          <a:xfrm>
            <a:off x="319405" y="506730"/>
            <a:ext cx="4380230" cy="43053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5170" y="581025"/>
            <a:ext cx="4374515" cy="383159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4" name="Text Box 6"/>
          <p:cNvSpPr txBox="1"/>
          <p:nvPr>
            <p:custDataLst>
              <p:tags r:id="rId1"/>
            </p:custDataLst>
          </p:nvPr>
        </p:nvSpPr>
        <p:spPr>
          <a:xfrm>
            <a:off x="65405" y="107315"/>
            <a:ext cx="2480310" cy="5308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noAutofit/>
          </a:bodyPr>
          <a:p>
            <a:pPr algn="l" defTabSz="863600">
              <a:lnSpc>
                <a:spcPct val="90000"/>
              </a:lnSpc>
              <a:spcBef>
                <a:spcPts val="950"/>
              </a:spcBef>
              <a:buClrTx/>
              <a:buSzTx/>
              <a:buFontTx/>
            </a:pPr>
            <a:r>
              <a:rPr lang="zh-CN" altLang="en-US" sz="24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用户评价证明</a:t>
            </a:r>
            <a:endParaRPr lang="zh-CN" altLang="en-US" sz="24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pic>
        <p:nvPicPr>
          <p:cNvPr id="6" name="图片 22" descr="东华评价证明_00"/>
          <p:cNvPicPr>
            <a:picLocks noChangeAspect="1"/>
          </p:cNvPicPr>
          <p:nvPr/>
        </p:nvPicPr>
        <p:blipFill>
          <a:blip r:embed="rId2"/>
          <a:srcRect l="6946" t="9013" r="6368" b="31956"/>
          <a:stretch>
            <a:fillRect/>
          </a:stretch>
        </p:blipFill>
        <p:spPr>
          <a:xfrm rot="20477864">
            <a:off x="645160" y="843280"/>
            <a:ext cx="3399790" cy="37153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18" descr="新华保险_00"/>
          <p:cNvPicPr>
            <a:picLocks noChangeAspect="1"/>
          </p:cNvPicPr>
          <p:nvPr/>
        </p:nvPicPr>
        <p:blipFill>
          <a:blip r:embed="rId3"/>
          <a:srcRect l="9605" t="10726" r="7436" b="32395"/>
          <a:stretch>
            <a:fillRect/>
          </a:stretch>
        </p:blipFill>
        <p:spPr>
          <a:xfrm>
            <a:off x="4692447" y="759025"/>
            <a:ext cx="4205616" cy="40817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图片 1" descr="图片 1"/>
          <p:cNvPicPr>
            <a:picLocks noChangeAspect="1"/>
          </p:cNvPicPr>
          <p:nvPr/>
        </p:nvPicPr>
        <p:blipFill>
          <a:blip r:embed="rId1" cstate="print"/>
          <a:srcRect l="22649" t="26447" b="37308"/>
          <a:stretch>
            <a:fillRect/>
          </a:stretch>
        </p:blipFill>
        <p:spPr bwMode="auto">
          <a:xfrm>
            <a:off x="2478405" y="1631950"/>
            <a:ext cx="6633845" cy="1863725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11268" name="公司介绍"/>
          <p:cNvSpPr txBox="1">
            <a:spLocks noChangeArrowheads="1"/>
          </p:cNvSpPr>
          <p:nvPr/>
        </p:nvSpPr>
        <p:spPr bwMode="auto">
          <a:xfrm>
            <a:off x="3365500" y="2025015"/>
            <a:ext cx="4272915" cy="920750"/>
          </a:xfrm>
          <a:prstGeom prst="rect">
            <a:avLst/>
          </a:prstGeom>
          <a:noFill/>
          <a:ln w="12700">
            <a:noFill/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hangingPunct="0"/>
            <a:r>
              <a:rPr lang="zh-CN" sz="5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方正兰亭黑_GBK"/>
                <a:sym typeface="方正兰亭黑_GBK"/>
              </a:rPr>
              <a:t>保险方案</a:t>
            </a:r>
            <a:endParaRPr lang="zh-CN" sz="5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方正兰亭黑_GBK"/>
              <a:sym typeface="方正兰亭黑_GBK"/>
            </a:endParaRPr>
          </a:p>
        </p:txBody>
      </p:sp>
      <p:sp>
        <p:nvSpPr>
          <p:cNvPr id="186" name="TextBox 15"/>
          <p:cNvSpPr txBox="1"/>
          <p:nvPr/>
        </p:nvSpPr>
        <p:spPr>
          <a:xfrm>
            <a:off x="635318" y="1879600"/>
            <a:ext cx="1724025" cy="1322070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ctr">
              <a:defRPr sz="10000">
                <a:solidFill>
                  <a:srgbClr val="0071BC"/>
                </a:solidFill>
                <a:latin typeface="思源黑体 CN" panose="020B0400000000000000" charset="-122"/>
                <a:ea typeface="思源黑体 CN" panose="020B0400000000000000" charset="-122"/>
                <a:cs typeface="思源黑体 CN" panose="020B0400000000000000" charset="-122"/>
                <a:sym typeface="思源黑体 CN" panose="020B0400000000000000" charset="-122"/>
              </a:defRPr>
            </a:lvl1pPr>
          </a:lstStyle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sz="8000" b="1" kern="0">
                <a:latin typeface="微软雅黑" panose="020B0503020204020204" charset="-122"/>
                <a:ea typeface="微软雅黑" panose="020B0503020204020204" charset="-122"/>
              </a:rPr>
              <a:t>0</a:t>
            </a:r>
            <a:r>
              <a:rPr lang="en-US" sz="8000" b="1" kern="0"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lang="en-US" sz="8000" b="1" kern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/>
          <p:nvPr>
            <p:custDataLst>
              <p:tags r:id="rId1"/>
            </p:custDataLst>
          </p:nvPr>
        </p:nvGraphicFramePr>
        <p:xfrm>
          <a:off x="1018540" y="692150"/>
          <a:ext cx="7556500" cy="3471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0375"/>
                <a:gridCol w="1379855"/>
                <a:gridCol w="1397000"/>
                <a:gridCol w="1588770"/>
                <a:gridCol w="2730500"/>
              </a:tblGrid>
              <a:tr h="324000"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50000"/>
                        </a:lnSpc>
                        <a:buNone/>
                      </a:pPr>
                      <a:r>
                        <a:rPr lang="en-US" sz="1050" b="1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序号</a:t>
                      </a:r>
                      <a:endParaRPr lang="en-US" altLang="en-US" sz="1050" b="1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25717" marR="25717" marT="0" marB="0" anchor="ctr" anchorCtr="0">
                    <a:lnL w="9525">
                      <a:solidFill>
                        <a:schemeClr val="tx1"/>
                      </a:solidFill>
                      <a:prstDash val="solid"/>
                    </a:lnL>
                    <a:lnR w="9525">
                      <a:solidFill>
                        <a:schemeClr val="tx1"/>
                      </a:solidFill>
                      <a:prstDash val="solid"/>
                    </a:lnR>
                    <a:lnT w="9525">
                      <a:solidFill>
                        <a:schemeClr val="tx1"/>
                      </a:solidFill>
                      <a:prstDash val="solid"/>
                    </a:lnT>
                    <a:lnB w="9525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50000"/>
                        </a:lnSpc>
                        <a:buNone/>
                      </a:pPr>
                      <a:r>
                        <a:rPr lang="en-US" sz="1050" b="1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保险责任</a:t>
                      </a:r>
                      <a:endParaRPr lang="en-US" altLang="en-US" sz="1050" b="1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25717" marR="25717" marT="0" marB="0" anchor="ctr" anchorCtr="0">
                    <a:lnL w="9525">
                      <a:solidFill>
                        <a:schemeClr val="tx1"/>
                      </a:solidFill>
                      <a:prstDash val="solid"/>
                    </a:lnL>
                    <a:lnR w="9525">
                      <a:solidFill>
                        <a:schemeClr val="tx1"/>
                      </a:solidFill>
                      <a:prstDash val="solid"/>
                    </a:lnR>
                    <a:lnT w="9525">
                      <a:solidFill>
                        <a:schemeClr val="tx1"/>
                      </a:solidFill>
                      <a:prstDash val="solid"/>
                    </a:lnT>
                    <a:lnB w="9525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50000"/>
                        </a:lnSpc>
                        <a:buNone/>
                      </a:pPr>
                      <a:r>
                        <a:rPr lang="en-US" sz="105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保额</a:t>
                      </a:r>
                      <a:r>
                        <a:rPr lang="zh-CN" altLang="en-US" sz="1050" b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（元）</a:t>
                      </a:r>
                      <a:endParaRPr lang="zh-CN" altLang="en-US" sz="1050" b="1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25717" marR="25717" marT="0" marB="0" anchor="ctr" anchorCtr="0">
                    <a:lnL w="9525">
                      <a:solidFill>
                        <a:schemeClr val="tx1"/>
                      </a:solidFill>
                      <a:prstDash val="solid"/>
                    </a:lnL>
                    <a:lnR w="9525">
                      <a:solidFill>
                        <a:schemeClr val="tx1"/>
                      </a:solidFill>
                      <a:prstDash val="solid"/>
                    </a:lnR>
                    <a:lnT w="9525">
                      <a:solidFill>
                        <a:schemeClr val="tx1"/>
                      </a:solidFill>
                      <a:prstDash val="solid"/>
                    </a:lnT>
                    <a:lnB w="9525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050" b="1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免赔额及</a:t>
                      </a:r>
                      <a:r>
                        <a:rPr lang="en-US" sz="1050" b="1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赔付比例</a:t>
                      </a:r>
                      <a:endParaRPr lang="en-US" altLang="en-US" sz="1050" b="1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25717" marR="25717" marT="0" marB="0" anchor="ctr" anchorCtr="0">
                    <a:lnL w="9525">
                      <a:solidFill>
                        <a:schemeClr val="tx1"/>
                      </a:solidFill>
                      <a:prstDash val="solid"/>
                    </a:lnL>
                    <a:lnR w="9525">
                      <a:solidFill>
                        <a:schemeClr val="tx1"/>
                      </a:solidFill>
                      <a:prstDash val="solid"/>
                    </a:lnR>
                    <a:lnT w="9525">
                      <a:solidFill>
                        <a:schemeClr val="tx1"/>
                      </a:solidFill>
                      <a:prstDash val="solid"/>
                    </a:lnT>
                    <a:lnB w="9525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050" b="1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保险方案</a:t>
                      </a:r>
                      <a:r>
                        <a:rPr lang="en-US" sz="1050" b="1"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说明</a:t>
                      </a:r>
                      <a:endParaRPr lang="en-US" altLang="en-US" sz="1050" b="1"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25717" marR="25717" marT="0" marB="0" anchor="ctr" anchorCtr="0">
                    <a:lnL w="9525">
                      <a:solidFill>
                        <a:schemeClr val="tx1"/>
                      </a:solidFill>
                      <a:prstDash val="solid"/>
                    </a:lnL>
                    <a:lnR w="9525">
                      <a:solidFill>
                        <a:schemeClr val="tx1"/>
                      </a:solidFill>
                      <a:prstDash val="solid"/>
                    </a:lnR>
                    <a:lnT w="9525">
                      <a:solidFill>
                        <a:schemeClr val="tx1"/>
                      </a:solidFill>
                      <a:prstDash val="solid"/>
                    </a:lnT>
                    <a:lnB w="9525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324000">
                <a:tc rowSpan="2"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50000"/>
                        </a:lnSpc>
                        <a:buNone/>
                      </a:pPr>
                      <a:r>
                        <a:rPr lang="en-US" altLang="en-US" sz="1050" b="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</a:t>
                      </a:r>
                      <a:endParaRPr lang="en-US" altLang="en-US" sz="1050" b="0">
                        <a:solidFill>
                          <a:schemeClr val="tx1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25717" marR="25717" marT="0" marB="0" anchor="ctr" anchorCtr="0">
                    <a:lnL w="9525">
                      <a:solidFill>
                        <a:schemeClr val="tx1"/>
                      </a:solidFill>
                      <a:prstDash val="solid"/>
                    </a:lnL>
                    <a:lnR w="9525">
                      <a:solidFill>
                        <a:schemeClr val="tx1"/>
                      </a:solidFill>
                      <a:prstDash val="solid"/>
                    </a:lnR>
                    <a:lnT w="9525">
                      <a:solidFill>
                        <a:schemeClr val="tx1"/>
                      </a:solidFill>
                      <a:prstDash val="solid"/>
                    </a:lnT>
                    <a:lnB w="9525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050" b="0" dirty="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意外身故保险</a:t>
                      </a:r>
                      <a:endParaRPr lang="zh-CN" altLang="en-US" sz="1050" b="0" dirty="0">
                        <a:solidFill>
                          <a:schemeClr val="tx1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25717" marR="25717" marT="0" marB="0" anchor="ctr" anchorCtr="0">
                    <a:lnL w="9525">
                      <a:solidFill>
                        <a:schemeClr val="tx1"/>
                      </a:solidFill>
                      <a:prstDash val="solid"/>
                    </a:lnL>
                    <a:lnR w="9525">
                      <a:solidFill>
                        <a:schemeClr val="tx1"/>
                      </a:solidFill>
                      <a:prstDash val="solid"/>
                    </a:lnR>
                    <a:lnT w="9525">
                      <a:solidFill>
                        <a:schemeClr val="tx1"/>
                      </a:solidFill>
                      <a:prstDash val="solid"/>
                    </a:lnT>
                    <a:lnB w="9525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05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5万</a:t>
                      </a:r>
                      <a:endParaRPr lang="en-US" altLang="zh-CN" sz="1050">
                        <a:solidFill>
                          <a:schemeClr val="tx1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25717" marR="25717" marT="0" marB="0" anchor="ctr" anchorCtr="0">
                    <a:lnL w="9525">
                      <a:solidFill>
                        <a:schemeClr val="tx1"/>
                      </a:solidFill>
                      <a:prstDash val="solid"/>
                    </a:lnL>
                    <a:lnR w="9525">
                      <a:solidFill>
                        <a:schemeClr val="tx1"/>
                      </a:solidFill>
                      <a:prstDash val="solid"/>
                    </a:lnR>
                    <a:lnT w="9525">
                      <a:solidFill>
                        <a:schemeClr val="tx1"/>
                      </a:solidFill>
                      <a:prstDash val="solid"/>
                    </a:lnT>
                    <a:lnB w="9525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50000"/>
                        </a:lnSpc>
                        <a:buNone/>
                      </a:pPr>
                      <a:r>
                        <a:rPr lang="en-US" altLang="en-US" sz="1050" b="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100%</a:t>
                      </a:r>
                      <a:endParaRPr lang="en-US" altLang="en-US" sz="1050" b="0">
                        <a:solidFill>
                          <a:schemeClr val="tx1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25717" marR="25717" marT="0" marB="0" anchor="ctr" anchorCtr="0">
                    <a:lnL w="9525">
                      <a:solidFill>
                        <a:schemeClr val="tx1"/>
                      </a:solidFill>
                      <a:prstDash val="solid"/>
                    </a:lnL>
                    <a:lnR w="9525">
                      <a:solidFill>
                        <a:schemeClr val="tx1"/>
                      </a:solidFill>
                      <a:prstDash val="solid"/>
                    </a:lnR>
                    <a:lnT w="9525">
                      <a:solidFill>
                        <a:schemeClr val="tx1"/>
                      </a:solidFill>
                      <a:prstDash val="solid"/>
                    </a:lnT>
                    <a:lnB w="9525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050" b="1" dirty="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保障因意外导致的伤残责任</a:t>
                      </a:r>
                      <a:endParaRPr lang="zh-CN" altLang="en-US" sz="1050" b="1" dirty="0">
                        <a:solidFill>
                          <a:schemeClr val="tx1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25717" marR="25717" marT="0" marB="0" anchor="ctr" anchorCtr="0">
                    <a:lnL w="9525">
                      <a:solidFill>
                        <a:schemeClr val="tx1"/>
                      </a:solidFill>
                      <a:prstDash val="solid"/>
                    </a:lnL>
                    <a:lnR w="9525">
                      <a:solidFill>
                        <a:schemeClr val="tx1"/>
                      </a:solidFill>
                      <a:prstDash val="solid"/>
                    </a:lnR>
                    <a:lnT w="9525">
                      <a:solidFill>
                        <a:schemeClr val="tx1"/>
                      </a:solidFill>
                      <a:prstDash val="solid"/>
                    </a:lnT>
                    <a:lnB w="9525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324000">
                <a:tc vMerge="1">
                  <a:tcPr marL="25717" marR="25717" marT="0" marB="0" anchor="ctr">
                    <a:lnL w="9525">
                      <a:solidFill>
                        <a:schemeClr val="tx1"/>
                      </a:solidFill>
                      <a:prstDash val="solid"/>
                    </a:lnL>
                    <a:lnR w="9525">
                      <a:solidFill>
                        <a:schemeClr val="tx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9525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050" b="0" dirty="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意外伤残保险</a:t>
                      </a:r>
                      <a:endParaRPr lang="zh-CN" altLang="en-US" sz="1050" b="0" dirty="0">
                        <a:solidFill>
                          <a:schemeClr val="tx1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25717" marR="25717" marT="0" marB="0" anchor="ctr" anchorCtr="0">
                    <a:lnL w="9525">
                      <a:solidFill>
                        <a:schemeClr val="tx1"/>
                      </a:solidFill>
                      <a:prstDash val="solid"/>
                    </a:lnL>
                    <a:lnR w="9525">
                      <a:solidFill>
                        <a:schemeClr val="tx1"/>
                      </a:solidFill>
                      <a:prstDash val="solid"/>
                    </a:lnR>
                    <a:lnT w="9525">
                      <a:solidFill>
                        <a:schemeClr val="tx1"/>
                      </a:solidFill>
                      <a:prstDash val="solid"/>
                    </a:lnT>
                    <a:lnB w="9525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vMerge="1">
                  <a:tcPr marL="25717" marR="25717" marT="0" marB="0" anchor="ctr">
                    <a:lnL w="9525">
                      <a:solidFill>
                        <a:schemeClr val="tx1"/>
                      </a:solidFill>
                      <a:prstDash val="solid"/>
                    </a:lnL>
                    <a:lnR w="9525">
                      <a:solidFill>
                        <a:schemeClr val="tx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9525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50000"/>
                        </a:lnSpc>
                        <a:buNone/>
                      </a:pPr>
                      <a:r>
                        <a:rPr lang="en-US" altLang="en-US" sz="1050" b="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10%-100%</a:t>
                      </a:r>
                      <a:endParaRPr lang="en-US" altLang="en-US" sz="1050" b="0">
                        <a:solidFill>
                          <a:schemeClr val="tx1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25717" marR="25717" marT="0" marB="0" anchor="ctr" anchorCtr="0">
                    <a:lnL w="9525">
                      <a:solidFill>
                        <a:schemeClr val="tx1"/>
                      </a:solidFill>
                      <a:prstDash val="solid"/>
                    </a:lnL>
                    <a:lnR w="9525">
                      <a:solidFill>
                        <a:schemeClr val="tx1"/>
                      </a:solidFill>
                      <a:prstDash val="solid"/>
                    </a:lnR>
                    <a:lnT w="9525">
                      <a:solidFill>
                        <a:schemeClr val="tx1"/>
                      </a:solidFill>
                      <a:prstDash val="solid"/>
                    </a:lnT>
                    <a:lnB w="9525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vMerge="1">
                  <a:tcPr marL="25717" marR="25717" marT="0" marB="0" anchor="ctr" anchorCtr="0">
                    <a:lnL w="9525">
                      <a:solidFill>
                        <a:schemeClr val="tx1"/>
                      </a:solidFill>
                      <a:prstDash val="solid"/>
                    </a:lnL>
                    <a:lnR w="9525">
                      <a:solidFill>
                        <a:schemeClr val="tx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9525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050" b="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2</a:t>
                      </a:r>
                      <a:endParaRPr lang="en-US" altLang="zh-CN" sz="1050" b="0">
                        <a:solidFill>
                          <a:schemeClr val="tx1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25717" marR="25717" marT="0" marB="0" anchor="ctr" anchorCtr="0">
                    <a:lnL w="9525">
                      <a:solidFill>
                        <a:schemeClr val="tx1"/>
                      </a:solidFill>
                      <a:prstDash val="solid"/>
                    </a:lnL>
                    <a:lnR w="9525">
                      <a:solidFill>
                        <a:schemeClr val="tx1"/>
                      </a:solidFill>
                      <a:prstDash val="solid"/>
                    </a:lnR>
                    <a:lnT w="9525">
                      <a:solidFill>
                        <a:schemeClr val="tx1"/>
                      </a:solidFill>
                      <a:prstDash val="solid"/>
                    </a:lnT>
                    <a:lnB w="9525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050" b="0" dirty="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门急诊医疗保险</a:t>
                      </a:r>
                      <a:endParaRPr lang="zh-CN" altLang="en-US" sz="1050" b="0" dirty="0">
                        <a:solidFill>
                          <a:schemeClr val="tx1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25717" marR="25717" marT="0" marB="0" anchor="ctr" anchorCtr="0">
                    <a:lnL w="9525">
                      <a:solidFill>
                        <a:schemeClr val="tx1"/>
                      </a:solidFill>
                      <a:prstDash val="solid"/>
                    </a:lnL>
                    <a:lnR w="9525">
                      <a:solidFill>
                        <a:schemeClr val="tx1"/>
                      </a:solidFill>
                      <a:prstDash val="solid"/>
                    </a:lnR>
                    <a:lnT w="9525">
                      <a:solidFill>
                        <a:schemeClr val="tx1"/>
                      </a:solidFill>
                      <a:prstDash val="solid"/>
                    </a:lnT>
                    <a:lnB w="9525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50000"/>
                        </a:lnSpc>
                        <a:buNone/>
                      </a:pPr>
                      <a:r>
                        <a:rPr lang="en-US" altLang="en-US" sz="1050" b="0" dirty="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2000</a:t>
                      </a:r>
                      <a:endParaRPr lang="en-US" altLang="en-US" sz="1050" b="0" dirty="0">
                        <a:solidFill>
                          <a:schemeClr val="tx1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25717" marR="25717" marT="0" marB="0" anchor="ctr" anchorCtr="0">
                    <a:lnL w="9525">
                      <a:solidFill>
                        <a:schemeClr val="tx1"/>
                      </a:solidFill>
                      <a:prstDash val="solid"/>
                    </a:lnL>
                    <a:lnR w="9525">
                      <a:solidFill>
                        <a:schemeClr val="tx1"/>
                      </a:solidFill>
                      <a:prstDash val="solid"/>
                    </a:lnR>
                    <a:lnT w="9525">
                      <a:solidFill>
                        <a:schemeClr val="tx1"/>
                      </a:solidFill>
                      <a:prstDash val="solid"/>
                    </a:lnT>
                    <a:lnB w="9525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05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480元</a:t>
                      </a:r>
                      <a:r>
                        <a:rPr lang="zh-CN" altLang="en-US" sz="1050" b="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，</a:t>
                      </a:r>
                      <a:r>
                        <a:rPr lang="en-US" altLang="zh-CN" sz="1050" b="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70%</a:t>
                      </a:r>
                      <a:endParaRPr lang="en-US" altLang="zh-CN" sz="1050" b="0">
                        <a:solidFill>
                          <a:schemeClr val="tx1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25717" marR="25717" marT="0" marB="0" anchor="ctr" anchorCtr="0">
                    <a:lnL w="9525">
                      <a:solidFill>
                        <a:schemeClr val="tx1"/>
                      </a:solidFill>
                      <a:prstDash val="solid"/>
                    </a:lnL>
                    <a:lnR w="9525">
                      <a:solidFill>
                        <a:schemeClr val="tx1"/>
                      </a:solidFill>
                      <a:prstDash val="solid"/>
                    </a:lnR>
                    <a:lnT w="9525">
                      <a:solidFill>
                        <a:schemeClr val="tx1"/>
                      </a:solidFill>
                      <a:prstDash val="solid"/>
                    </a:lnT>
                    <a:lnB w="9525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050" b="1" dirty="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报销医保范围内的医疗费用</a:t>
                      </a:r>
                      <a:endParaRPr lang="zh-CN" altLang="en-US" sz="1050" b="1" dirty="0">
                        <a:solidFill>
                          <a:schemeClr val="tx1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25717" marR="25717" marT="0" marB="0" anchor="ctr" anchorCtr="0">
                    <a:lnL w="9525">
                      <a:solidFill>
                        <a:schemeClr val="tx1"/>
                      </a:solidFill>
                      <a:prstDash val="solid"/>
                    </a:lnL>
                    <a:lnR w="9525">
                      <a:solidFill>
                        <a:schemeClr val="tx1"/>
                      </a:solidFill>
                      <a:prstDash val="solid"/>
                    </a:lnR>
                    <a:lnT w="9525">
                      <a:solidFill>
                        <a:schemeClr val="tx1"/>
                      </a:solidFill>
                      <a:prstDash val="solid"/>
                    </a:lnT>
                    <a:lnB w="9525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471805">
                <a:tc>
                  <a:txBody>
                    <a:bodyPr/>
                    <a:p>
                      <a:pPr algn="ctr" eaLnBrk="1" fontAlgn="auto" hangingPunct="1">
                        <a:lnSpc>
                          <a:spcPct val="150000"/>
                        </a:lnSpc>
                        <a:buNone/>
                      </a:pPr>
                      <a:r>
                        <a:rPr lang="en-US" altLang="en-US" sz="1050" b="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3</a:t>
                      </a:r>
                      <a:endParaRPr lang="en-US" altLang="en-US" sz="1050" b="0">
                        <a:solidFill>
                          <a:schemeClr val="tx1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25717" marR="25717" marT="0" marB="0" anchor="ctr" anchorCtr="0">
                    <a:lnL w="9525">
                      <a:solidFill>
                        <a:schemeClr val="tx1"/>
                      </a:solidFill>
                      <a:prstDash val="solid"/>
                    </a:lnL>
                    <a:lnR w="9525">
                      <a:solidFill>
                        <a:schemeClr val="tx1"/>
                      </a:solidFill>
                      <a:prstDash val="solid"/>
                    </a:lnR>
                    <a:lnT w="9525">
                      <a:solidFill>
                        <a:schemeClr val="tx1"/>
                      </a:solidFill>
                      <a:prstDash val="solid"/>
                    </a:lnT>
                    <a:lnB w="9525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050" b="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住院医疗保险</a:t>
                      </a:r>
                      <a:endParaRPr lang="zh-CN" altLang="en-US" sz="1050" b="0">
                        <a:solidFill>
                          <a:schemeClr val="tx1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25717" marR="25717" marT="0" marB="0" anchor="ctr" anchorCtr="0">
                    <a:lnL w="9525">
                      <a:solidFill>
                        <a:schemeClr val="tx1"/>
                      </a:solidFill>
                      <a:prstDash val="solid"/>
                    </a:lnL>
                    <a:lnR w="9525">
                      <a:solidFill>
                        <a:schemeClr val="tx1"/>
                      </a:solidFill>
                      <a:prstDash val="solid"/>
                    </a:lnR>
                    <a:lnT w="9525">
                      <a:solidFill>
                        <a:schemeClr val="tx1"/>
                      </a:solidFill>
                      <a:prstDash val="solid"/>
                    </a:lnT>
                    <a:lnB w="9525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 eaLnBrk="1" fontAlgn="auto" hangingPunct="1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05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3000</a:t>
                      </a:r>
                      <a:endParaRPr lang="en-US" altLang="zh-CN" sz="1050">
                        <a:solidFill>
                          <a:schemeClr val="tx1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25717" marR="25717" marT="0" marB="0" anchor="ctr" anchorCtr="0">
                    <a:lnL w="9525">
                      <a:solidFill>
                        <a:schemeClr val="tx1"/>
                      </a:solidFill>
                      <a:prstDash val="solid"/>
                    </a:lnL>
                    <a:lnR w="9525">
                      <a:solidFill>
                        <a:schemeClr val="tx1"/>
                      </a:solidFill>
                      <a:prstDash val="solid"/>
                    </a:lnR>
                    <a:lnT w="9525">
                      <a:solidFill>
                        <a:schemeClr val="tx1"/>
                      </a:solidFill>
                      <a:prstDash val="solid"/>
                    </a:lnT>
                    <a:lnB w="9525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050" b="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0</a:t>
                      </a:r>
                      <a:r>
                        <a:rPr lang="zh-CN" altLang="en-US" sz="1050" b="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元，</a:t>
                      </a:r>
                      <a:r>
                        <a:rPr lang="en-US" altLang="zh-CN" sz="1050" b="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70%</a:t>
                      </a:r>
                      <a:endParaRPr lang="en-US" altLang="zh-CN" sz="1050" b="0">
                        <a:solidFill>
                          <a:schemeClr val="tx1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25717" marR="25717" marT="0" marB="0" anchor="ctr" anchorCtr="0">
                    <a:lnL w="9525">
                      <a:solidFill>
                        <a:schemeClr val="tx1"/>
                      </a:solidFill>
                      <a:prstDash val="solid"/>
                    </a:lnL>
                    <a:lnR w="9525">
                      <a:solidFill>
                        <a:schemeClr val="tx1"/>
                      </a:solidFill>
                      <a:prstDash val="solid"/>
                    </a:lnR>
                    <a:lnT w="9525">
                      <a:solidFill>
                        <a:schemeClr val="tx1"/>
                      </a:solidFill>
                      <a:prstDash val="solid"/>
                    </a:lnT>
                    <a:lnB w="9525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vMerge="1">
                  <a:tcPr marL="25717" marR="25717" marT="0" marB="0" anchor="ctr" anchorCtr="0">
                    <a:lnL w="9525">
                      <a:solidFill>
                        <a:schemeClr val="tx1"/>
                      </a:solidFill>
                      <a:prstDash val="solid"/>
                    </a:lnL>
                    <a:lnR w="9525">
                      <a:solidFill>
                        <a:schemeClr val="tx1"/>
                      </a:solidFill>
                      <a:prstDash val="solid"/>
                    </a:lnR>
                    <a:lnT w="9525">
                      <a:solidFill>
                        <a:schemeClr val="tx1"/>
                      </a:solidFill>
                      <a:prstDash val="solid"/>
                    </a:lnT>
                    <a:lnB w="9525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463550"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50000"/>
                        </a:lnSpc>
                        <a:buNone/>
                      </a:pPr>
                      <a:r>
                        <a:rPr lang="en-US" altLang="en-US" sz="1050" b="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4</a:t>
                      </a:r>
                      <a:endParaRPr lang="en-US" altLang="en-US" sz="1050" b="0">
                        <a:solidFill>
                          <a:schemeClr val="tx1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25717" marR="25717" marT="0" marB="0" anchor="ctr" anchorCtr="0">
                    <a:lnL w="9525">
                      <a:solidFill>
                        <a:schemeClr val="tx1"/>
                      </a:solidFill>
                      <a:prstDash val="solid"/>
                    </a:lnL>
                    <a:lnR w="9525">
                      <a:solidFill>
                        <a:schemeClr val="tx1"/>
                      </a:solidFill>
                      <a:prstDash val="solid"/>
                    </a:lnR>
                    <a:lnT w="9525">
                      <a:solidFill>
                        <a:schemeClr val="tx1"/>
                      </a:solidFill>
                      <a:prstDash val="solid"/>
                    </a:lnT>
                    <a:lnB w="9525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050" b="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重大疾病保险</a:t>
                      </a:r>
                      <a:endParaRPr lang="zh-CN" altLang="en-US" sz="1050" b="0">
                        <a:solidFill>
                          <a:schemeClr val="tx1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25717" marR="25717" marT="0" marB="0" anchor="ctr" anchorCtr="0">
                    <a:lnL w="9525">
                      <a:solidFill>
                        <a:schemeClr val="tx1"/>
                      </a:solidFill>
                      <a:prstDash val="solid"/>
                    </a:lnL>
                    <a:lnR w="9525">
                      <a:solidFill>
                        <a:schemeClr val="tx1"/>
                      </a:solidFill>
                      <a:prstDash val="solid"/>
                    </a:lnR>
                    <a:lnT w="9525">
                      <a:solidFill>
                        <a:schemeClr val="tx1"/>
                      </a:solidFill>
                      <a:prstDash val="solid"/>
                    </a:lnT>
                    <a:lnB w="9525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050" dirty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5万</a:t>
                      </a:r>
                      <a:endParaRPr lang="en-US" altLang="zh-CN" sz="1050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25717" marR="25717" marT="0" marB="0" anchor="ctr" anchorCtr="0">
                    <a:lnL w="9525">
                      <a:solidFill>
                        <a:schemeClr val="tx1"/>
                      </a:solidFill>
                      <a:prstDash val="solid"/>
                    </a:lnL>
                    <a:lnR w="9525">
                      <a:solidFill>
                        <a:schemeClr val="tx1"/>
                      </a:solidFill>
                      <a:prstDash val="solid"/>
                    </a:lnR>
                    <a:lnT w="9525">
                      <a:solidFill>
                        <a:schemeClr val="tx1"/>
                      </a:solidFill>
                      <a:prstDash val="solid"/>
                    </a:lnT>
                    <a:lnB w="9525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050" dirty="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45种重疾 </a:t>
                      </a:r>
                      <a:r>
                        <a:rPr lang="en-US" altLang="zh-CN" sz="1050" b="0" dirty="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100%</a:t>
                      </a:r>
                      <a:endParaRPr lang="en-US" altLang="zh-CN" sz="1050" b="0" dirty="0">
                        <a:solidFill>
                          <a:schemeClr val="tx1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25717" marR="25717" marT="0" marB="0" anchor="ctr" anchorCtr="0">
                    <a:lnL w="9525">
                      <a:solidFill>
                        <a:schemeClr val="tx1"/>
                      </a:solidFill>
                      <a:prstDash val="solid"/>
                    </a:lnL>
                    <a:lnR w="9525">
                      <a:solidFill>
                        <a:schemeClr val="tx1"/>
                      </a:solidFill>
                      <a:prstDash val="solid"/>
                    </a:lnR>
                    <a:lnT w="9525">
                      <a:solidFill>
                        <a:schemeClr val="tx1"/>
                      </a:solidFill>
                      <a:prstDash val="solid"/>
                    </a:lnT>
                    <a:lnB w="9525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050" b="1" dirty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重大疾病种类增加至</a:t>
                      </a:r>
                      <a:r>
                        <a:rPr lang="en-US" altLang="zh-CN" sz="1050" b="1" dirty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45</a:t>
                      </a:r>
                      <a:r>
                        <a:rPr lang="zh-CN" altLang="en-US" sz="1050" b="1" dirty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种</a:t>
                      </a:r>
                      <a:endParaRPr lang="zh-CN" altLang="en-US" sz="1050" b="1" dirty="0">
                        <a:solidFill>
                          <a:srgbClr val="FF000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25717" marR="25717" marT="0" marB="0" anchor="ctr" anchorCtr="0">
                    <a:lnL w="9525">
                      <a:solidFill>
                        <a:schemeClr val="tx1"/>
                      </a:solidFill>
                      <a:prstDash val="solid"/>
                    </a:lnL>
                    <a:lnR w="9525">
                      <a:solidFill>
                        <a:schemeClr val="tx1"/>
                      </a:solidFill>
                      <a:prstDash val="solid"/>
                    </a:lnR>
                    <a:lnT w="9525">
                      <a:solidFill>
                        <a:schemeClr val="tx1"/>
                      </a:solidFill>
                      <a:prstDash val="solid"/>
                    </a:lnT>
                    <a:lnB w="9525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50000"/>
                        </a:lnSpc>
                        <a:buNone/>
                      </a:pPr>
                      <a:r>
                        <a:rPr lang="en-US" altLang="en-US" sz="1050" b="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5</a:t>
                      </a:r>
                      <a:endParaRPr lang="en-US" altLang="en-US" sz="1050" b="0">
                        <a:solidFill>
                          <a:schemeClr val="tx1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25717" marR="25717" marT="0" marB="0" anchor="ctr" anchorCtr="0">
                    <a:lnL w="9525">
                      <a:solidFill>
                        <a:schemeClr val="tx1"/>
                      </a:solidFill>
                      <a:prstDash val="solid"/>
                    </a:lnL>
                    <a:lnR w="9525">
                      <a:solidFill>
                        <a:schemeClr val="tx1"/>
                      </a:solidFill>
                      <a:prstDash val="solid"/>
                    </a:lnR>
                    <a:lnT w="9525">
                      <a:solidFill>
                        <a:schemeClr val="tx1"/>
                      </a:solidFill>
                      <a:prstDash val="solid"/>
                    </a:lnT>
                    <a:lnB w="9525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 defTabSz="914400" rtl="0" eaLnBrk="1" fontAlgn="auto" hangingPunct="1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050" b="0" kern="1200" dirty="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疾病身故保险</a:t>
                      </a:r>
                      <a:endParaRPr lang="zh-CN" altLang="en-US" sz="1050" b="0" kern="1200" dirty="0">
                        <a:solidFill>
                          <a:schemeClr val="tx1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25717" marR="25717" marT="0" marB="0" anchor="ctr" anchorCtr="0">
                    <a:lnL w="9525">
                      <a:solidFill>
                        <a:schemeClr val="tx1"/>
                      </a:solidFill>
                      <a:prstDash val="solid"/>
                    </a:lnL>
                    <a:lnR w="9525">
                      <a:solidFill>
                        <a:schemeClr val="tx1"/>
                      </a:solidFill>
                      <a:prstDash val="solid"/>
                    </a:lnR>
                    <a:lnT w="9525">
                      <a:solidFill>
                        <a:schemeClr val="tx1"/>
                      </a:solidFill>
                      <a:prstDash val="solid"/>
                    </a:lnT>
                    <a:lnB w="9525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05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</a:t>
                      </a:r>
                      <a:r>
                        <a:rPr lang="zh-CN" altLang="en-US" sz="1050" b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万</a:t>
                      </a:r>
                      <a:endParaRPr lang="zh-CN" altLang="en-US" sz="1050" b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25717" marR="25717" marT="0" marB="0" anchor="ctr" anchorCtr="0">
                    <a:lnL w="9525">
                      <a:solidFill>
                        <a:schemeClr val="tx1"/>
                      </a:solidFill>
                      <a:prstDash val="solid"/>
                    </a:lnL>
                    <a:lnR w="9525">
                      <a:solidFill>
                        <a:schemeClr val="tx1"/>
                      </a:solidFill>
                      <a:prstDash val="solid"/>
                    </a:lnR>
                    <a:lnT w="9525">
                      <a:solidFill>
                        <a:schemeClr val="tx1"/>
                      </a:solidFill>
                      <a:prstDash val="solid"/>
                    </a:lnT>
                    <a:lnB w="9525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 eaLnBrk="1" fontAlgn="auto" hangingPunct="1">
                        <a:lnSpc>
                          <a:spcPct val="150000"/>
                        </a:lnSpc>
                        <a:buNone/>
                      </a:pPr>
                      <a:r>
                        <a:rPr lang="en-US" altLang="zh-CN" sz="1050" b="0" dirty="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100%</a:t>
                      </a:r>
                      <a:endParaRPr lang="en-US" altLang="zh-CN" sz="1050" b="0" dirty="0">
                        <a:solidFill>
                          <a:schemeClr val="tx1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25717" marR="25717" marT="0" marB="0" anchor="ctr" anchorCtr="0">
                    <a:lnL w="9525">
                      <a:solidFill>
                        <a:schemeClr val="tx1"/>
                      </a:solidFill>
                      <a:prstDash val="solid"/>
                    </a:lnL>
                    <a:lnR w="9525">
                      <a:solidFill>
                        <a:schemeClr val="tx1"/>
                      </a:solidFill>
                      <a:prstDash val="solid"/>
                    </a:lnR>
                    <a:lnT w="9525">
                      <a:solidFill>
                        <a:schemeClr val="tx1"/>
                      </a:solidFill>
                      <a:prstDash val="solid"/>
                    </a:lnT>
                    <a:lnB w="9525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050" b="1" dirty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保障疾病身故保险责任</a:t>
                      </a:r>
                      <a:endParaRPr lang="zh-CN" altLang="en-US" sz="1050" b="1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25717" marR="25717" marT="0" marB="0" anchor="ctr" anchorCtr="0">
                    <a:lnL w="9525">
                      <a:solidFill>
                        <a:schemeClr val="tx1"/>
                      </a:solidFill>
                      <a:prstDash val="solid"/>
                    </a:lnL>
                    <a:lnR w="9525">
                      <a:solidFill>
                        <a:schemeClr val="tx1"/>
                      </a:solidFill>
                      <a:prstDash val="solid"/>
                    </a:lnR>
                    <a:lnT w="9525">
                      <a:solidFill>
                        <a:schemeClr val="tx1"/>
                      </a:solidFill>
                      <a:prstDash val="solid"/>
                    </a:lnT>
                    <a:lnB w="9525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  <a:tr h="537845"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50000"/>
                        </a:lnSpc>
                        <a:buNone/>
                      </a:pPr>
                      <a:r>
                        <a:rPr lang="en-US" altLang="en-US" sz="1050" b="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6</a:t>
                      </a:r>
                      <a:endParaRPr lang="en-US" altLang="en-US" sz="1050" b="0">
                        <a:solidFill>
                          <a:schemeClr val="tx1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25717" marR="25717" marT="0" marB="0" anchor="ctr" anchorCtr="0">
                    <a:lnL w="9525">
                      <a:solidFill>
                        <a:schemeClr val="tx1"/>
                      </a:solidFill>
                      <a:prstDash val="solid"/>
                    </a:lnL>
                    <a:lnR w="9525">
                      <a:solidFill>
                        <a:schemeClr val="tx1"/>
                      </a:solidFill>
                      <a:prstDash val="solid"/>
                    </a:lnR>
                    <a:lnT w="9525">
                      <a:solidFill>
                        <a:schemeClr val="tx1"/>
                      </a:solidFill>
                      <a:prstDash val="solid"/>
                    </a:lnT>
                    <a:lnB w="9525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 eaLnBrk="1" fontAlgn="auto" hangingPunct="1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050" b="0" dirty="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意外伤害住院津贴</a:t>
                      </a:r>
                      <a:endParaRPr lang="en-US" altLang="zh-CN" sz="1050" b="0" dirty="0">
                        <a:solidFill>
                          <a:schemeClr val="tx1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25717" marR="25717" marT="0" marB="0" anchor="ctr" anchorCtr="0">
                    <a:lnL w="9525">
                      <a:solidFill>
                        <a:schemeClr val="tx1"/>
                      </a:solidFill>
                      <a:prstDash val="solid"/>
                    </a:lnL>
                    <a:lnR w="9525">
                      <a:solidFill>
                        <a:schemeClr val="tx1"/>
                      </a:solidFill>
                      <a:prstDash val="solid"/>
                    </a:lnR>
                    <a:lnT w="9525">
                      <a:solidFill>
                        <a:schemeClr val="tx1"/>
                      </a:solidFill>
                      <a:prstDash val="solid"/>
                    </a:lnT>
                    <a:lnB w="9525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50000"/>
                        </a:lnSpc>
                        <a:buNone/>
                      </a:pPr>
                      <a:r>
                        <a:rPr lang="en-US" altLang="en-US" sz="105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20元</a:t>
                      </a:r>
                      <a:r>
                        <a:rPr lang="en-US" altLang="zh-CN" sz="105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\</a:t>
                      </a:r>
                      <a:r>
                        <a:rPr lang="zh-CN" altLang="zh-CN" sz="105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天</a:t>
                      </a:r>
                      <a:endParaRPr lang="zh-CN" altLang="zh-CN" sz="105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25717" marR="25717" marT="0" marB="0" anchor="ctr" anchorCtr="0">
                    <a:lnL w="9525">
                      <a:solidFill>
                        <a:schemeClr val="tx1"/>
                      </a:solidFill>
                      <a:prstDash val="solid"/>
                    </a:lnL>
                    <a:lnR w="9525">
                      <a:solidFill>
                        <a:schemeClr val="tx1"/>
                      </a:solidFill>
                      <a:prstDash val="solid"/>
                    </a:lnR>
                    <a:lnT w="9525">
                      <a:solidFill>
                        <a:schemeClr val="tx1"/>
                      </a:solidFill>
                      <a:prstDash val="solid"/>
                    </a:lnT>
                    <a:lnB w="9525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 eaLnBrk="1" fontAlgn="auto" hangingPunct="1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050" b="0" dirty="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最高</a:t>
                      </a:r>
                      <a:r>
                        <a:rPr lang="en-US" altLang="zh-CN" sz="1050" b="0" dirty="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180</a:t>
                      </a:r>
                      <a:r>
                        <a:rPr lang="zh-CN" altLang="en-US" sz="1050" b="0" dirty="0">
                          <a:solidFill>
                            <a:schemeClr val="tx1"/>
                          </a:solidFill>
                          <a:uFillTx/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天</a:t>
                      </a:r>
                      <a:endParaRPr lang="zh-CN" altLang="en-US" sz="1050" b="0" dirty="0">
                        <a:solidFill>
                          <a:schemeClr val="tx1"/>
                        </a:solidFill>
                        <a:uFillTx/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25717" marR="25717" marT="0" marB="0" anchor="ctr" anchorCtr="0">
                    <a:lnL w="9525">
                      <a:solidFill>
                        <a:schemeClr val="tx1"/>
                      </a:solidFill>
                      <a:prstDash val="solid"/>
                    </a:lnL>
                    <a:lnR w="9525">
                      <a:solidFill>
                        <a:schemeClr val="tx1"/>
                      </a:solidFill>
                      <a:prstDash val="solid"/>
                    </a:lnR>
                    <a:lnT w="9525">
                      <a:solidFill>
                        <a:schemeClr val="tx1"/>
                      </a:solidFill>
                      <a:prstDash val="solid"/>
                    </a:lnT>
                    <a:lnB w="9525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eaLnBrk="1" fontAlgn="auto" hangingPunct="1"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050" b="1" dirty="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宋体" panose="02010600030101010101" pitchFamily="2" charset="-122"/>
                        </a:rPr>
                        <a:t>报销因意外住院期间的补贴责任</a:t>
                      </a:r>
                      <a:endParaRPr lang="zh-CN" altLang="en-US" sz="1050" b="1" dirty="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宋体" panose="02010600030101010101" pitchFamily="2" charset="-122"/>
                      </a:endParaRPr>
                    </a:p>
                  </a:txBody>
                  <a:tcPr marL="25717" marR="25717" marT="0" marB="0" anchor="ctr" anchorCtr="0">
                    <a:lnL w="9525">
                      <a:solidFill>
                        <a:schemeClr val="tx1"/>
                      </a:solidFill>
                      <a:prstDash val="solid"/>
                    </a:lnL>
                    <a:lnR w="9525">
                      <a:solidFill>
                        <a:schemeClr val="tx1"/>
                      </a:solidFill>
                      <a:prstDash val="solid"/>
                    </a:lnR>
                    <a:lnT w="9525">
                      <a:solidFill>
                        <a:schemeClr val="tx1"/>
                      </a:solidFill>
                      <a:prstDash val="solid"/>
                    </a:lnT>
                    <a:lnB w="9525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749"/>
            <a:ext cx="72072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2"/>
          <p:cNvSpPr txBox="1"/>
          <p:nvPr/>
        </p:nvSpPr>
        <p:spPr>
          <a:xfrm>
            <a:off x="827405" y="182880"/>
            <a:ext cx="4270375" cy="437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50" b="1" dirty="0">
                <a:solidFill>
                  <a:srgbClr val="0068B7"/>
                </a:solidFill>
                <a:latin typeface="微软雅黑" panose="020B0503020204020204" charset="-122"/>
                <a:ea typeface="微软雅黑" panose="020B0503020204020204" charset="-122"/>
              </a:rPr>
              <a:t>2026</a:t>
            </a:r>
            <a:r>
              <a:rPr lang="zh-CN" altLang="en-US" sz="2250" b="1" dirty="0">
                <a:solidFill>
                  <a:srgbClr val="0068B7"/>
                </a:solidFill>
                <a:latin typeface="微软雅黑" panose="020B0503020204020204" charset="-122"/>
                <a:ea typeface="微软雅黑" panose="020B0503020204020204" charset="-122"/>
              </a:rPr>
              <a:t>年保障方案</a:t>
            </a:r>
            <a:endParaRPr lang="zh-CN" altLang="en-US" sz="2250" b="1" dirty="0">
              <a:solidFill>
                <a:srgbClr val="0068B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2" name="图片 51" descr="nci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4285" y="-38100"/>
            <a:ext cx="1529715" cy="73025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5594"/>
            <a:ext cx="72072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" name="TextBox 2"/>
          <p:cNvSpPr txBox="1"/>
          <p:nvPr/>
        </p:nvSpPr>
        <p:spPr>
          <a:xfrm>
            <a:off x="827484" y="339804"/>
            <a:ext cx="3867864" cy="437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250" b="1" dirty="0">
                <a:solidFill>
                  <a:srgbClr val="0068B7"/>
                </a:solidFill>
                <a:latin typeface="微软雅黑" panose="020B0503020204020204" charset="-122"/>
                <a:ea typeface="微软雅黑" panose="020B0503020204020204" charset="-122"/>
              </a:rPr>
              <a:t>特殊事项约定</a:t>
            </a:r>
            <a:endParaRPr lang="zh-CN" altLang="zh-CN" sz="2250" b="1" dirty="0">
              <a:solidFill>
                <a:srgbClr val="0068B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786765" y="1058545"/>
            <a:ext cx="1296035" cy="2290445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650" b="1">
                <a:latin typeface="微软雅黑" panose="020B0503020204020204" charset="-122"/>
                <a:ea typeface="微软雅黑" panose="020B0503020204020204" charset="-122"/>
              </a:rPr>
              <a:t>保障优化</a:t>
            </a:r>
            <a:endParaRPr lang="zh-CN" altLang="en-US" sz="165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2204720" y="1047750"/>
            <a:ext cx="6019165" cy="2311400"/>
          </a:xfrm>
          <a:prstGeom prst="roundRect">
            <a:avLst>
              <a:gd name="adj" fmla="val 11112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675"/>
          </a:p>
        </p:txBody>
      </p:sp>
      <p:sp>
        <p:nvSpPr>
          <p:cNvPr id="2" name="文本框 1"/>
          <p:cNvSpPr txBox="1"/>
          <p:nvPr/>
        </p:nvSpPr>
        <p:spPr>
          <a:xfrm>
            <a:off x="2271395" y="852805"/>
            <a:ext cx="619061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200000"/>
              </a:lnSpc>
              <a:buFont typeface="Wingdings" panose="05000000000000000000" charset="0"/>
            </a:pPr>
            <a:endParaRPr lang="zh-CN" altLang="en-US" sz="1200" b="1">
              <a:solidFill>
                <a:srgbClr val="0068B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 algn="l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zh-CN" altLang="en-US" sz="1200" b="1">
                <a:solidFill>
                  <a:srgbClr val="0068B7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开放上海市所有一级及一级以上公立医院；</a:t>
            </a:r>
            <a:endParaRPr lang="zh-CN" altLang="en-US" sz="1200" b="1">
              <a:solidFill>
                <a:srgbClr val="0068B7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457200" indent="-457200" algn="l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zh-CN" altLang="en-US" sz="1200" b="1">
                <a:solidFill>
                  <a:srgbClr val="0068B7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承担既往症（含既往已患重大疾病）人员的门急诊、住院医疗责任；</a:t>
            </a:r>
            <a:endParaRPr lang="zh-CN" altLang="en-US" sz="1200" b="1">
              <a:solidFill>
                <a:srgbClr val="0068B7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457200" indent="-457200" algn="l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zh-CN" altLang="en-US" sz="1200" b="1">
                <a:solidFill>
                  <a:srgbClr val="0068B7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承担投保前已患任何性质不明的肿块、阴影、结节导致的重疾责任；</a:t>
            </a:r>
            <a:endParaRPr lang="zh-CN" altLang="en-US" sz="1200" b="1">
              <a:solidFill>
                <a:srgbClr val="0068B7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457200" indent="-457200" algn="l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zh-CN" altLang="en-US" sz="1200" b="1">
                <a:solidFill>
                  <a:srgbClr val="0068B7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承担治疗性齿科责任（如拔牙、补牙、根管治疗、拔智齿等但洗牙、洁牙除外）</a:t>
            </a:r>
            <a:endParaRPr lang="zh-CN" altLang="en-US" sz="1200" b="1">
              <a:solidFill>
                <a:srgbClr val="0068B7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786765" y="3636010"/>
            <a:ext cx="1296035" cy="735330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650" b="1">
                <a:latin typeface="微软雅黑" panose="020B0503020204020204" charset="-122"/>
                <a:ea typeface="微软雅黑" panose="020B0503020204020204" charset="-122"/>
              </a:rPr>
              <a:t>便捷理赔</a:t>
            </a:r>
            <a:endParaRPr lang="zh-CN" altLang="en-US" sz="165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2204720" y="3636010"/>
            <a:ext cx="6019165" cy="735965"/>
          </a:xfrm>
          <a:prstGeom prst="roundRect">
            <a:avLst>
              <a:gd name="adj" fmla="val 11112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675"/>
          </a:p>
        </p:txBody>
      </p:sp>
      <p:sp>
        <p:nvSpPr>
          <p:cNvPr id="11" name="文本框 10"/>
          <p:cNvSpPr txBox="1"/>
          <p:nvPr/>
        </p:nvSpPr>
        <p:spPr>
          <a:xfrm>
            <a:off x="2361565" y="3636010"/>
            <a:ext cx="57061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indent="-457200" algn="l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1200" b="1">
                <a:solidFill>
                  <a:srgbClr val="0068B7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开通专属微信线上理赔。</a:t>
            </a:r>
            <a:endParaRPr lang="zh-CN" altLang="en-US" sz="1200" b="1">
              <a:solidFill>
                <a:srgbClr val="0068B7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457200" indent="-457200" algn="l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1200" b="1">
                <a:solidFill>
                  <a:srgbClr val="0068B7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每次理赔完成后短信通知被保险人，告知具体理赔到账金额。</a:t>
            </a:r>
            <a:endParaRPr lang="zh-CN" altLang="en-US" sz="1200" b="1">
              <a:solidFill>
                <a:srgbClr val="0068B7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52" name="图片 51" descr="nci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4285" y="-38100"/>
            <a:ext cx="1529715" cy="73025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69" descr="C:\Users\SJC\Desktop\mmexport1685351698772.jpgmmexport168535169877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0325" y="853440"/>
            <a:ext cx="9023350" cy="4014470"/>
          </a:xfrm>
          <a:prstGeom prst="rect">
            <a:avLst/>
          </a:prstGeom>
        </p:spPr>
      </p:pic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5594"/>
            <a:ext cx="72072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" name="TextBox 2"/>
          <p:cNvSpPr txBox="1"/>
          <p:nvPr/>
        </p:nvSpPr>
        <p:spPr>
          <a:xfrm>
            <a:off x="827484" y="339804"/>
            <a:ext cx="3867864" cy="437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250" b="1" dirty="0">
                <a:solidFill>
                  <a:srgbClr val="0068B7"/>
                </a:solidFill>
                <a:latin typeface="微软雅黑" panose="020B0503020204020204" charset="-122"/>
                <a:ea typeface="微软雅黑" panose="020B0503020204020204" charset="-122"/>
              </a:rPr>
              <a:t>门诊发票</a:t>
            </a:r>
            <a:endParaRPr lang="zh-CN" altLang="zh-CN" sz="2250" b="1" dirty="0">
              <a:solidFill>
                <a:srgbClr val="0068B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755515" y="3759835"/>
            <a:ext cx="1411605" cy="235585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/>
            <a:endParaRPr lang="zh-CN" altLang="en-US" sz="675">
              <a:sym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925524" y="4067175"/>
            <a:ext cx="938213" cy="172641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/>
            <a:endParaRPr lang="zh-CN" altLang="en-US" sz="675">
              <a:sym typeface="+mn-ea"/>
            </a:endParaRPr>
          </a:p>
        </p:txBody>
      </p:sp>
      <p:cxnSp>
        <p:nvCxnSpPr>
          <p:cNvPr id="24" name="直接连接符 23"/>
          <p:cNvCxnSpPr/>
          <p:nvPr>
            <p:custDataLst>
              <p:tags r:id="rId3"/>
            </p:custDataLst>
          </p:nvPr>
        </p:nvCxnSpPr>
        <p:spPr>
          <a:xfrm>
            <a:off x="3864054" y="4239816"/>
            <a:ext cx="0" cy="306705"/>
          </a:xfrm>
          <a:prstGeom prst="line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3261" name="TextBox 15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484880" y="4546600"/>
            <a:ext cx="1698625" cy="2768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zh-CN" sz="12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可报销（</a:t>
            </a:r>
            <a:r>
              <a:rPr lang="zh-CN" altLang="zh-CN" sz="1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个人</a:t>
            </a:r>
            <a:r>
              <a:rPr lang="zh-CN" altLang="en-US" sz="1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自负</a:t>
            </a:r>
            <a:r>
              <a:rPr lang="zh-CN" altLang="en-US" sz="12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）</a:t>
            </a:r>
            <a:endParaRPr lang="zh-CN" altLang="en-US" sz="12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539694" y="2931716"/>
            <a:ext cx="1843564" cy="2768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>
            <a:spAutoFit/>
          </a:bodyPr>
          <a:p>
            <a:pPr algn="l" fontAlgn="auto">
              <a:lnSpc>
                <a:spcPct val="150000"/>
              </a:lnSpc>
            </a:pPr>
            <a:r>
              <a:rPr lang="en-US" altLang="zh-CN" sz="1200" b="1">
                <a:latin typeface="微软雅黑" panose="020B0503020204020204" charset="-122"/>
                <a:ea typeface="微软雅黑" panose="020B0503020204020204" charset="-122"/>
              </a:rPr>
              <a:t>   </a:t>
            </a:r>
            <a:r>
              <a:rPr lang="zh-CN" altLang="zh-CN" sz="1200" b="1">
                <a:latin typeface="微软雅黑" panose="020B0503020204020204" charset="-122"/>
                <a:ea typeface="微软雅黑" panose="020B0503020204020204" charset="-122"/>
              </a:rPr>
              <a:t>可报销（</a:t>
            </a:r>
            <a:r>
              <a:rPr lang="zh-CN" altLang="zh-CN" sz="1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个人账户支付</a:t>
            </a:r>
            <a:r>
              <a:rPr lang="zh-CN" altLang="en-US" sz="1200" b="1">
                <a:latin typeface="微软雅黑" panose="020B0503020204020204" charset="-122"/>
                <a:ea typeface="微软雅黑" panose="020B0503020204020204" charset="-122"/>
              </a:rPr>
              <a:t>）</a:t>
            </a:r>
            <a:endParaRPr lang="zh-CN" altLang="en-US" sz="12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4" name="直接连接符 13"/>
          <p:cNvCxnSpPr/>
          <p:nvPr>
            <p:custDataLst>
              <p:tags r:id="rId6"/>
            </p:custDataLst>
          </p:nvPr>
        </p:nvCxnSpPr>
        <p:spPr>
          <a:xfrm>
            <a:off x="5349319" y="3268266"/>
            <a:ext cx="0" cy="491490"/>
          </a:xfrm>
          <a:prstGeom prst="line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52" name="图片 51" descr="ncilogo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14285" y="-38100"/>
            <a:ext cx="1529715" cy="73025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4" descr="mmexport166634048765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6210" y="819150"/>
            <a:ext cx="8672195" cy="4141470"/>
          </a:xfrm>
          <a:prstGeom prst="rect">
            <a:avLst/>
          </a:prstGeom>
        </p:spPr>
      </p:pic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5594"/>
            <a:ext cx="72072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" name="TextBox 2"/>
          <p:cNvSpPr txBox="1"/>
          <p:nvPr/>
        </p:nvSpPr>
        <p:spPr>
          <a:xfrm>
            <a:off x="827484" y="339804"/>
            <a:ext cx="3867864" cy="437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250" b="1" dirty="0">
                <a:solidFill>
                  <a:srgbClr val="0068B7"/>
                </a:solidFill>
                <a:latin typeface="微软雅黑" panose="020B0503020204020204" charset="-122"/>
                <a:ea typeface="微软雅黑" panose="020B0503020204020204" charset="-122"/>
              </a:rPr>
              <a:t>住院发票</a:t>
            </a:r>
            <a:endParaRPr lang="zh-CN" altLang="zh-CN" sz="2250" b="1" dirty="0">
              <a:solidFill>
                <a:srgbClr val="0068B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497705" y="3940810"/>
            <a:ext cx="1415415" cy="146685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675"/>
          </a:p>
        </p:txBody>
      </p:sp>
      <p:sp>
        <p:nvSpPr>
          <p:cNvPr id="23" name="矩形 22"/>
          <p:cNvSpPr/>
          <p:nvPr/>
        </p:nvSpPr>
        <p:spPr>
          <a:xfrm>
            <a:off x="2849245" y="4182745"/>
            <a:ext cx="1130300" cy="156845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/>
            <a:endParaRPr lang="zh-CN" altLang="en-US" sz="675">
              <a:sym typeface="+mn-ea"/>
            </a:endParaRPr>
          </a:p>
        </p:txBody>
      </p:sp>
      <p:sp>
        <p:nvSpPr>
          <p:cNvPr id="53261" name="TextBox 15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181271" y="4731226"/>
            <a:ext cx="1950244" cy="2768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en-US" altLang="zh-CN" sz="1200" b="1">
                <a:latin typeface="微软雅黑" panose="020B0503020204020204" charset="-122"/>
                <a:ea typeface="微软雅黑" panose="020B0503020204020204" charset="-122"/>
              </a:rPr>
              <a:t>   </a:t>
            </a:r>
            <a:r>
              <a:rPr lang="zh-CN" altLang="zh-CN" sz="1200" b="1">
                <a:latin typeface="微软雅黑" panose="020B0503020204020204" charset="-122"/>
                <a:ea typeface="微软雅黑" panose="020B0503020204020204" charset="-122"/>
              </a:rPr>
              <a:t>可报销（</a:t>
            </a:r>
            <a:r>
              <a:rPr lang="zh-CN" altLang="en-US" sz="1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自负</a:t>
            </a:r>
            <a:r>
              <a:rPr lang="zh-CN" altLang="en-US" sz="1200" b="1">
                <a:latin typeface="微软雅黑" panose="020B0503020204020204" charset="-122"/>
                <a:ea typeface="微软雅黑" panose="020B0503020204020204" charset="-122"/>
              </a:rPr>
              <a:t>）</a:t>
            </a:r>
            <a:endParaRPr lang="zh-CN" altLang="en-US" sz="12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TextBox 15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694952" y="3019743"/>
            <a:ext cx="1950244" cy="2768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>
            <a:spAutoFit/>
          </a:bodyPr>
          <a:p>
            <a:pPr algn="l" fontAlgn="auto">
              <a:lnSpc>
                <a:spcPct val="150000"/>
              </a:lnSpc>
            </a:pPr>
            <a:r>
              <a:rPr lang="en-US" altLang="zh-CN" sz="1200" b="1">
                <a:latin typeface="微软雅黑" panose="020B0503020204020204" charset="-122"/>
                <a:ea typeface="微软雅黑" panose="020B0503020204020204" charset="-122"/>
              </a:rPr>
              <a:t>   </a:t>
            </a:r>
            <a:r>
              <a:rPr lang="zh-CN" altLang="zh-CN" sz="1200" b="1">
                <a:latin typeface="微软雅黑" panose="020B0503020204020204" charset="-122"/>
                <a:ea typeface="微软雅黑" panose="020B0503020204020204" charset="-122"/>
              </a:rPr>
              <a:t>可报销（</a:t>
            </a:r>
            <a:r>
              <a:rPr lang="zh-CN" altLang="zh-CN" sz="12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个人账户支付</a:t>
            </a:r>
            <a:r>
              <a:rPr lang="zh-CN" altLang="en-US" sz="1200" b="1">
                <a:latin typeface="微软雅黑" panose="020B0503020204020204" charset="-122"/>
                <a:ea typeface="微软雅黑" panose="020B0503020204020204" charset="-122"/>
              </a:rPr>
              <a:t>）</a:t>
            </a:r>
            <a:endParaRPr lang="zh-CN" altLang="en-US" sz="12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6" name="直接连接符 5"/>
          <p:cNvCxnSpPr/>
          <p:nvPr>
            <p:custDataLst>
              <p:tags r:id="rId5"/>
            </p:custDataLst>
          </p:nvPr>
        </p:nvCxnSpPr>
        <p:spPr>
          <a:xfrm>
            <a:off x="5349319" y="3296841"/>
            <a:ext cx="0" cy="643890"/>
          </a:xfrm>
          <a:prstGeom prst="line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直接连接符 6"/>
          <p:cNvCxnSpPr/>
          <p:nvPr>
            <p:custDataLst>
              <p:tags r:id="rId6"/>
            </p:custDataLst>
          </p:nvPr>
        </p:nvCxnSpPr>
        <p:spPr>
          <a:xfrm>
            <a:off x="3753564" y="4339511"/>
            <a:ext cx="0" cy="491490"/>
          </a:xfrm>
          <a:prstGeom prst="line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52" name="图片 51" descr="ncilogo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14285" y="-38100"/>
            <a:ext cx="1529715" cy="730250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5601" name="图片占位符 63" descr="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"/>
          <p:cNvPicPr>
            <a:picLocks noGrp="1" noChangeAspect="1"/>
          </p:cNvPicPr>
          <p:nvPr>
            <p:ph type="pic" sz="quarter" idx="4294967295"/>
          </p:nvPr>
        </p:nvPicPr>
        <p:blipFill>
          <a:blip r:embed="rId1"/>
          <a:srcRect l="20293" r="20293"/>
          <a:stretch>
            <a:fillRect/>
          </a:stretch>
        </p:blipFill>
        <p:spPr>
          <a:xfrm>
            <a:off x="4560094" y="0"/>
            <a:ext cx="4583906" cy="5143500"/>
          </a:xfrm>
        </p:spPr>
      </p:pic>
      <p:sp>
        <p:nvSpPr>
          <p:cNvPr id="65" name="Rectangle 5" descr="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"/>
          <p:cNvSpPr/>
          <p:nvPr/>
        </p:nvSpPr>
        <p:spPr>
          <a:xfrm>
            <a:off x="4544616" y="0"/>
            <a:ext cx="4599385" cy="5143500"/>
          </a:xfrm>
          <a:prstGeom prst="rect">
            <a:avLst/>
          </a:prstGeom>
          <a:solidFill>
            <a:srgbClr val="252731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id-ID" sz="1350" strike="noStrike" noProof="1">
              <a:solidFill>
                <a:prstClr val="white"/>
              </a:solidFill>
            </a:endParaRPr>
          </a:p>
        </p:txBody>
      </p:sp>
      <p:sp>
        <p:nvSpPr>
          <p:cNvPr id="34" name="Speech Bubble: Rectangle 33" descr="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"/>
          <p:cNvSpPr/>
          <p:nvPr/>
        </p:nvSpPr>
        <p:spPr>
          <a:xfrm>
            <a:off x="5936456" y="1219200"/>
            <a:ext cx="1260872" cy="458391"/>
          </a:xfrm>
          <a:prstGeom prst="wedgeRectCallout">
            <a:avLst>
              <a:gd name="adj1" fmla="val -38984"/>
              <a:gd name="adj2" fmla="val 73810"/>
            </a:avLst>
          </a:prstGeom>
          <a:gradFill>
            <a:gsLst>
              <a:gs pos="34000">
                <a:srgbClr val="C11111"/>
              </a:gs>
              <a:gs pos="100000">
                <a:srgbClr val="A2111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en-US" sz="1200" strike="noStrike" noProof="1" dirty="0">
                <a:solidFill>
                  <a:prstClr val="white"/>
                </a:solidFill>
                <a:latin typeface="Lato Heavy" pitchFamily="34" charset="0"/>
                <a:cs typeface="Lato Heavy" pitchFamily="34" charset="0"/>
              </a:rPr>
              <a:t>XXXXX</a:t>
            </a:r>
            <a:endParaRPr lang="id-ID" sz="1200" strike="noStrike" noProof="1" dirty="0">
              <a:solidFill>
                <a:prstClr val="white"/>
              </a:solidFill>
              <a:latin typeface="Lato Heavy" pitchFamily="34" charset="0"/>
              <a:cs typeface="Lato Heavy" pitchFamily="34" charset="0"/>
            </a:endParaRPr>
          </a:p>
        </p:txBody>
      </p:sp>
      <p:sp>
        <p:nvSpPr>
          <p:cNvPr id="2" name="e7d195523061f1c0" descr="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" hidden="1"/>
          <p:cNvSpPr txBox="1"/>
          <p:nvPr/>
        </p:nvSpPr>
        <p:spPr>
          <a:xfrm>
            <a:off x="-309155" y="1352598"/>
            <a:ext cx="326390" cy="761971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 noProof="1">
                <a:solidFill>
                  <a:prstClr val="black"/>
                </a:solidFill>
                <a:latin typeface="Calibri" panose="020F0502020204030204" charset="0"/>
                <a:ea typeface="宋体" panose="02010600030101010101" pitchFamily="2" charset="-122"/>
                <a:cs typeface="+mn-ea"/>
              </a:rPr>
              <a:t>e7d195523061f1c08d347f6bf0421bdacd46f3c1815d51b81E1CE79090F8942429A56C6AE2B3163BABA1A3FCE285BEC4FF43A5085572A94AD2C0A17AE448F24FA68DD62479D8C0666FEB6710638384D2A50727AF733E37DBB53E9E6ED377DB15175804C5BFE01F7E7B91327E2577B7880414CD8476DC165E6A3DE24E4C83698372FDB7B892E118089832CC63035536FD</a:t>
            </a:r>
            <a:endParaRPr lang="zh-CN" altLang="en-US" sz="100" noProof="1">
              <a:solidFill>
                <a:prstClr val="black"/>
              </a:solidFill>
            </a:endParaRPr>
          </a:p>
        </p:txBody>
      </p:sp>
      <p:sp>
        <p:nvSpPr>
          <p:cNvPr id="76" name="立方体 75"/>
          <p:cNvSpPr/>
          <p:nvPr/>
        </p:nvSpPr>
        <p:spPr>
          <a:xfrm>
            <a:off x="5698331" y="1079897"/>
            <a:ext cx="277416" cy="1749029"/>
          </a:xfrm>
          <a:prstGeom prst="cube">
            <a:avLst>
              <a:gd name="adj" fmla="val 28773"/>
            </a:avLst>
          </a:prstGeom>
          <a:solidFill>
            <a:srgbClr val="E21010">
              <a:alpha val="7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/>
            <a:endParaRPr lang="zh-CN" altLang="en-US" sz="1350" strike="noStrike" noProof="1">
              <a:solidFill>
                <a:prstClr val="white"/>
              </a:solidFill>
            </a:endParaRPr>
          </a:p>
        </p:txBody>
      </p:sp>
      <p:sp>
        <p:nvSpPr>
          <p:cNvPr id="25606" name="矩形 76"/>
          <p:cNvSpPr/>
          <p:nvPr/>
        </p:nvSpPr>
        <p:spPr>
          <a:xfrm>
            <a:off x="5186363" y="2271713"/>
            <a:ext cx="2026444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defTabSz="457200"/>
            <a:r>
              <a:rPr lang="en-US" altLang="zh-CN" sz="2400" dirty="0">
                <a:solidFill>
                  <a:srgbClr val="F2F2F2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73%</a:t>
            </a:r>
            <a:endParaRPr lang="en-US" altLang="zh-CN" sz="2400" dirty="0">
              <a:solidFill>
                <a:srgbClr val="F2F2F2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78" name="立方体 77"/>
          <p:cNvSpPr/>
          <p:nvPr/>
        </p:nvSpPr>
        <p:spPr>
          <a:xfrm>
            <a:off x="6386513" y="2692004"/>
            <a:ext cx="280988" cy="1028700"/>
          </a:xfrm>
          <a:prstGeom prst="cube">
            <a:avLst>
              <a:gd name="adj" fmla="val 28773"/>
            </a:avLst>
          </a:prstGeom>
          <a:solidFill>
            <a:schemeClr val="bg1">
              <a:lumMod val="85000"/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/>
            <a:endParaRPr lang="zh-CN" altLang="en-US" sz="1350" strike="noStrike" noProof="1">
              <a:solidFill>
                <a:prstClr val="white"/>
              </a:solidFill>
            </a:endParaRPr>
          </a:p>
        </p:txBody>
      </p:sp>
      <p:sp>
        <p:nvSpPr>
          <p:cNvPr id="79" name="立方体 78"/>
          <p:cNvSpPr/>
          <p:nvPr/>
        </p:nvSpPr>
        <p:spPr>
          <a:xfrm>
            <a:off x="7056835" y="3025379"/>
            <a:ext cx="280988" cy="695325"/>
          </a:xfrm>
          <a:prstGeom prst="cube">
            <a:avLst>
              <a:gd name="adj" fmla="val 28773"/>
            </a:avLst>
          </a:prstGeom>
          <a:solidFill>
            <a:schemeClr val="bg1">
              <a:lumMod val="75000"/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/>
            <a:endParaRPr lang="zh-CN" altLang="en-US" sz="1350" strike="noStrike" noProof="1">
              <a:solidFill>
                <a:prstClr val="white"/>
              </a:solidFill>
            </a:endParaRPr>
          </a:p>
        </p:txBody>
      </p:sp>
      <p:sp>
        <p:nvSpPr>
          <p:cNvPr id="80" name="立方体 79"/>
          <p:cNvSpPr/>
          <p:nvPr/>
        </p:nvSpPr>
        <p:spPr>
          <a:xfrm>
            <a:off x="7725966" y="3025379"/>
            <a:ext cx="280988" cy="695325"/>
          </a:xfrm>
          <a:prstGeom prst="cube">
            <a:avLst>
              <a:gd name="adj" fmla="val 28773"/>
            </a:avLst>
          </a:prstGeom>
          <a:solidFill>
            <a:schemeClr val="bg1">
              <a:lumMod val="75000"/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base"/>
            <a:endParaRPr lang="zh-CN" altLang="en-US" sz="1350" strike="noStrike" noProof="1">
              <a:solidFill>
                <a:prstClr val="white"/>
              </a:solidFill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5973366" y="2805113"/>
            <a:ext cx="2026444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/>
            <a:r>
              <a:rPr lang="en-US" altLang="zh-CN" sz="2000" strike="noStrike" noProof="1" dirty="0">
                <a:solidFill>
                  <a:prstClr val="white">
                    <a:lumMod val="95000"/>
                  </a:prstClr>
                </a:solidFill>
                <a:latin typeface="Arial Black" panose="020B0A040201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40%</a:t>
            </a:r>
            <a:endParaRPr lang="en-US" altLang="zh-CN" sz="2000" strike="noStrike" noProof="1" dirty="0">
              <a:solidFill>
                <a:prstClr val="white">
                  <a:lumMod val="95000"/>
                </a:prst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6712744" y="3156347"/>
            <a:ext cx="2026444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/>
            <a:r>
              <a:rPr lang="en-US" altLang="zh-CN" sz="1600" strike="noStrike" noProof="1" dirty="0">
                <a:solidFill>
                  <a:prstClr val="white">
                    <a:lumMod val="95000"/>
                  </a:prstClr>
                </a:solidFill>
                <a:latin typeface="Arial Black" panose="020B0A040201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25%</a:t>
            </a:r>
            <a:endParaRPr lang="en-US" altLang="zh-CN" sz="1600" strike="noStrike" noProof="1" dirty="0">
              <a:solidFill>
                <a:prstClr val="white">
                  <a:lumMod val="95000"/>
                </a:prst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7396163" y="3156347"/>
            <a:ext cx="2025254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base"/>
            <a:r>
              <a:rPr lang="en-US" altLang="zh-CN" sz="1600" strike="noStrike" noProof="1" dirty="0">
                <a:solidFill>
                  <a:prstClr val="white">
                    <a:lumMod val="95000"/>
                  </a:prstClr>
                </a:solidFill>
                <a:latin typeface="Arial Black" panose="020B0A040201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25%</a:t>
            </a:r>
            <a:endParaRPr lang="en-US" altLang="zh-CN" sz="1600" strike="noStrike" noProof="1" dirty="0">
              <a:solidFill>
                <a:prstClr val="white">
                  <a:lumMod val="95000"/>
                </a:prst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25613" name="图片 4" descr="就医注意事项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4616" y="0"/>
            <a:ext cx="3484959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345281" y="716756"/>
            <a:ext cx="4090988" cy="3830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1350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就医须知补充：</a:t>
            </a:r>
            <a:endParaRPr lang="zh-CN" altLang="en-US" sz="1350" noProof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1350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350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、告知医生我有商业保险可以报销，病历一定要写；</a:t>
            </a:r>
            <a:endParaRPr lang="zh-CN" altLang="en-US" sz="1350" noProof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1350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350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、即使是常见慢性病配药，如高血压等，也需让医        </a:t>
            </a:r>
            <a:endParaRPr lang="zh-CN" altLang="en-US" sz="1350" noProof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1350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生写上一些病历，不要仅写</a:t>
            </a:r>
            <a:r>
              <a:rPr lang="en-US" altLang="zh-CN" sz="1350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350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配药</a:t>
            </a:r>
            <a:r>
              <a:rPr lang="en-US" altLang="zh-CN" sz="1350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350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二字，建议     </a:t>
            </a:r>
            <a:endParaRPr lang="zh-CN" altLang="en-US" sz="1350" noProof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1350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走正常的看病配药流程；</a:t>
            </a:r>
            <a:endParaRPr lang="zh-CN" altLang="en-US" sz="1350" noProof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1350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350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、一定要本人就医配药，避免让家属代配药；</a:t>
            </a:r>
            <a:endParaRPr lang="zh-CN" altLang="en-US" sz="1350" noProof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1350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350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、让医生避免在病历本上出现</a:t>
            </a:r>
            <a:r>
              <a:rPr lang="en-US" altLang="zh-CN" sz="1350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350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体检</a:t>
            </a:r>
            <a:r>
              <a:rPr lang="en-US" altLang="zh-CN" sz="1350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350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字样，主诉</a:t>
            </a:r>
            <a:endParaRPr lang="zh-CN" altLang="en-US" sz="1350" noProof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1350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为体检的医疗费用无法报销。；</a:t>
            </a:r>
            <a:endParaRPr lang="zh-CN" altLang="en-US" sz="1350" noProof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1350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350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、去医院或牙防所进行补牙、拔牙等治疗行为经</a:t>
            </a:r>
            <a:endParaRPr lang="zh-CN" altLang="en-US" sz="1350" noProof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1350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社保统筹之后可以报销；因口腔护理如洗牙、镶  </a:t>
            </a:r>
            <a:endParaRPr lang="zh-CN" altLang="en-US" sz="1350" noProof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1350" noProof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牙或口腔正畸等不属于保险责任范围内。</a:t>
            </a:r>
            <a:endParaRPr lang="zh-CN" altLang="en-US" sz="1350" noProof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图片 1" descr="图片 1"/>
          <p:cNvPicPr>
            <a:picLocks noChangeAspect="1"/>
          </p:cNvPicPr>
          <p:nvPr/>
        </p:nvPicPr>
        <p:blipFill>
          <a:blip r:embed="rId1" cstate="print"/>
          <a:srcRect l="22649" t="26447" b="37308"/>
          <a:stretch>
            <a:fillRect/>
          </a:stretch>
        </p:blipFill>
        <p:spPr bwMode="auto">
          <a:xfrm>
            <a:off x="2478405" y="1631950"/>
            <a:ext cx="6633845" cy="1863725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11268" name="公司介绍"/>
          <p:cNvSpPr txBox="1">
            <a:spLocks noChangeArrowheads="1"/>
          </p:cNvSpPr>
          <p:nvPr/>
        </p:nvSpPr>
        <p:spPr bwMode="auto">
          <a:xfrm>
            <a:off x="3365500" y="2025015"/>
            <a:ext cx="4272915" cy="920750"/>
          </a:xfrm>
          <a:prstGeom prst="rect">
            <a:avLst/>
          </a:prstGeom>
          <a:noFill/>
          <a:ln w="12700">
            <a:noFill/>
            <a:miter lim="400000"/>
          </a:ln>
        </p:spPr>
        <p:txBody>
          <a:bodyPr wrap="square" lIns="45718" tIns="45718" rIns="45718" bIns="45718">
            <a:spAutoFit/>
          </a:bodyPr>
          <a:lstStyle/>
          <a:p>
            <a:pPr hangingPunct="0"/>
            <a:r>
              <a:rPr lang="zh-CN" sz="5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方正兰亭黑_GBK"/>
                <a:sym typeface="方正兰亭黑_GBK"/>
              </a:rPr>
              <a:t>理赔注意事项</a:t>
            </a:r>
            <a:endParaRPr lang="zh-CN" sz="5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方正兰亭黑_GBK"/>
              <a:sym typeface="方正兰亭黑_GBK"/>
            </a:endParaRPr>
          </a:p>
        </p:txBody>
      </p:sp>
      <p:sp>
        <p:nvSpPr>
          <p:cNvPr id="186" name="TextBox 15"/>
          <p:cNvSpPr txBox="1"/>
          <p:nvPr/>
        </p:nvSpPr>
        <p:spPr>
          <a:xfrm>
            <a:off x="635318" y="1879600"/>
            <a:ext cx="1724025" cy="1322070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ctr">
              <a:defRPr sz="10000">
                <a:solidFill>
                  <a:srgbClr val="0071BC"/>
                </a:solidFill>
                <a:latin typeface="思源黑体 CN" panose="020B0400000000000000" charset="-122"/>
                <a:ea typeface="思源黑体 CN" panose="020B0400000000000000" charset="-122"/>
                <a:cs typeface="思源黑体 CN" panose="020B0400000000000000" charset="-122"/>
                <a:sym typeface="思源黑体 CN" panose="020B0400000000000000" charset="-122"/>
              </a:defRPr>
            </a:lvl1pPr>
          </a:lstStyle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sz="8000" b="1" kern="0">
                <a:latin typeface="微软雅黑" panose="020B0503020204020204" charset="-122"/>
                <a:ea typeface="微软雅黑" panose="020B0503020204020204" charset="-122"/>
              </a:rPr>
              <a:t>0</a:t>
            </a:r>
            <a:r>
              <a:rPr lang="en-US" sz="8000" b="1" kern="0"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lang="en-US" sz="8000" b="1" kern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3" name="灯片编号占位符 1"/>
          <p:cNvSpPr/>
          <p:nvPr/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 w="9525">
            <a:noFill/>
          </a:ln>
        </p:spPr>
        <p:txBody>
          <a:bodyPr wrap="square" anchor="ctr"/>
          <a:p>
            <a:pPr algn="r"/>
            <a:fld id="{9A0DB2DC-4C9A-4742-B13C-FB6460FD3503}" type="slidenum">
              <a:rPr lang="zh-CN" altLang="en-US" sz="900" dirty="0">
                <a:solidFill>
                  <a:srgbClr val="898989"/>
                </a:solidFill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900" dirty="0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8194" name="平行四边形 1"/>
          <p:cNvSpPr/>
          <p:nvPr/>
        </p:nvSpPr>
        <p:spPr>
          <a:xfrm>
            <a:off x="436960" y="155972"/>
            <a:ext cx="8696325" cy="413147"/>
          </a:xfrm>
          <a:prstGeom prst="parallelogram">
            <a:avLst>
              <a:gd name="adj" fmla="val 41424"/>
            </a:avLst>
          </a:prstGeom>
          <a:solidFill>
            <a:srgbClr val="1C4885"/>
          </a:solidFill>
          <a:ln w="9525">
            <a:noFill/>
          </a:ln>
        </p:spPr>
        <p:txBody>
          <a:bodyPr anchor="ctr"/>
          <a:p>
            <a:pPr algn="ctr" eaLnBrk="0" hangingPunct="0"/>
            <a:endParaRPr lang="zh-CN" altLang="en-US" sz="1350" dirty="0">
              <a:solidFill>
                <a:srgbClr val="FFFFFF"/>
              </a:solidFill>
              <a:latin typeface="Calibri" panose="020F0502020204030204" charset="0"/>
              <a:ea typeface="宋体" panose="02010600030101010101" pitchFamily="2" charset="-122"/>
              <a:sym typeface="Calibri" panose="020F0502020204030204" charset="0"/>
            </a:endParaRPr>
          </a:p>
        </p:txBody>
      </p:sp>
      <p:sp>
        <p:nvSpPr>
          <p:cNvPr id="8195" name="平行四边形 2"/>
          <p:cNvSpPr/>
          <p:nvPr/>
        </p:nvSpPr>
        <p:spPr>
          <a:xfrm>
            <a:off x="0" y="166688"/>
            <a:ext cx="544116" cy="411956"/>
          </a:xfrm>
          <a:prstGeom prst="parallelogram">
            <a:avLst>
              <a:gd name="adj" fmla="val 40119"/>
            </a:avLst>
          </a:prstGeom>
          <a:solidFill>
            <a:srgbClr val="002060"/>
          </a:solidFill>
          <a:ln w="9525">
            <a:noFill/>
          </a:ln>
        </p:spPr>
        <p:txBody>
          <a:bodyPr anchor="ctr"/>
          <a:p>
            <a:pPr algn="ctr" eaLnBrk="0" hangingPunct="0"/>
            <a:endParaRPr lang="zh-CN" altLang="en-US" sz="1350" dirty="0">
              <a:solidFill>
                <a:srgbClr val="FFFFFF"/>
              </a:solidFill>
              <a:latin typeface="Calibri" panose="020F0502020204030204" charset="0"/>
              <a:ea typeface="宋体" panose="02010600030101010101" pitchFamily="2" charset="-122"/>
              <a:sym typeface="Calibri" panose="020F0502020204030204" charset="0"/>
            </a:endParaRPr>
          </a:p>
        </p:txBody>
      </p:sp>
      <p:sp>
        <p:nvSpPr>
          <p:cNvPr id="8196" name="文本框 5"/>
          <p:cNvSpPr/>
          <p:nvPr/>
        </p:nvSpPr>
        <p:spPr>
          <a:xfrm>
            <a:off x="133350" y="166688"/>
            <a:ext cx="473869" cy="41402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eaLnBrk="0" hangingPunct="0"/>
            <a:r>
              <a:rPr lang="en-US" altLang="x-none" sz="2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lang="en-US" altLang="x-none" sz="2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197" name="Copyright Notice"/>
          <p:cNvSpPr/>
          <p:nvPr/>
        </p:nvSpPr>
        <p:spPr>
          <a:xfrm>
            <a:off x="628253" y="166688"/>
            <a:ext cx="1708150" cy="370840"/>
          </a:xfrm>
          <a:prstGeom prst="rect">
            <a:avLst/>
          </a:prstGeom>
          <a:noFill/>
          <a:ln w="9525">
            <a:noFill/>
          </a:ln>
        </p:spPr>
        <p:txBody>
          <a:bodyPr wrap="none" lIns="54000" tIns="24300" rIns="54000" bIns="24300" anchor="t">
            <a:spAutoFit/>
          </a:bodyPr>
          <a:p>
            <a:pPr algn="ctr" eaLnBrk="0" hangingPunct="0"/>
            <a:r>
              <a:rPr lang="zh-CN" altLang="en-US" sz="2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理赔注意事项</a:t>
            </a:r>
            <a:endParaRPr lang="zh-CN" altLang="en-US" sz="2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2295" name="文本框 10245"/>
          <p:cNvSpPr txBox="1"/>
          <p:nvPr/>
        </p:nvSpPr>
        <p:spPr>
          <a:xfrm>
            <a:off x="352663" y="968454"/>
            <a:ext cx="8722519" cy="41040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marL="266700" indent="-266700" eaLnBrk="0" hangingPunct="0"/>
            <a:r>
              <a:rPr lang="zh-CN" altLang="en-US" sz="1200" b="1" noProof="1" dirty="0">
                <a:latin typeface="幼圆" pitchFamily="1" charset="-122"/>
                <a:ea typeface="幼圆" pitchFamily="1" charset="-122"/>
                <a:cs typeface="+mn-ea"/>
                <a:sym typeface="幼圆" pitchFamily="1" charset="-122"/>
              </a:rPr>
              <a:t>①就诊医院为上海市一级以及一级以上公立医院（</a:t>
            </a:r>
            <a:r>
              <a:rPr lang="zh-CN" altLang="en-US" sz="1200" b="1" noProof="1" dirty="0">
                <a:solidFill>
                  <a:srgbClr val="FF0000"/>
                </a:solidFill>
                <a:latin typeface="幼圆" pitchFamily="1" charset="-122"/>
                <a:ea typeface="幼圆" pitchFamily="1" charset="-122"/>
                <a:cs typeface="+mn-ea"/>
                <a:sym typeface="幼圆" pitchFamily="1" charset="-122"/>
              </a:rPr>
              <a:t>但民办医院、康复医院</a:t>
            </a:r>
            <a:r>
              <a:rPr lang="zh-CN" altLang="en-US" sz="1200" b="1" dirty="0">
                <a:solidFill>
                  <a:srgbClr val="FF0000"/>
                </a:solidFill>
                <a:latin typeface="幼圆" pitchFamily="1" charset="-122"/>
                <a:ea typeface="幼圆" pitchFamily="1" charset="-122"/>
                <a:cs typeface="+mn-ea"/>
                <a:sym typeface="幼圆" pitchFamily="1" charset="-122"/>
              </a:rPr>
              <a:t>以及</a:t>
            </a:r>
            <a:r>
              <a:rPr lang="zh-CN" altLang="en-US" sz="1200" b="1" noProof="1" dirty="0">
                <a:solidFill>
                  <a:srgbClr val="FF0000"/>
                </a:solidFill>
                <a:latin typeface="幼圆" pitchFamily="1" charset="-122"/>
                <a:ea typeface="幼圆" pitchFamily="1" charset="-122"/>
                <a:cs typeface="+mn-ea"/>
                <a:sym typeface="幼圆" pitchFamily="1" charset="-122"/>
              </a:rPr>
              <a:t>精神病医院等均不属于报销范围）</a:t>
            </a:r>
            <a:r>
              <a:rPr lang="zh-CN" altLang="en-US" sz="1200" b="1" noProof="1" dirty="0">
                <a:latin typeface="幼圆" pitchFamily="1" charset="-122"/>
                <a:ea typeface="幼圆" pitchFamily="1" charset="-122"/>
                <a:cs typeface="+mn-ea"/>
                <a:sym typeface="幼圆" pitchFamily="1" charset="-122"/>
              </a:rPr>
              <a:t>。</a:t>
            </a:r>
            <a:endParaRPr lang="zh-CN" altLang="en-US" sz="1200" b="1" noProof="1" dirty="0">
              <a:latin typeface="幼圆" pitchFamily="1" charset="-122"/>
              <a:ea typeface="幼圆" pitchFamily="1" charset="-122"/>
              <a:sym typeface="幼圆" pitchFamily="1" charset="-122"/>
            </a:endParaRPr>
          </a:p>
          <a:p>
            <a:pPr marL="266700" indent="-266700" eaLnBrk="0" hangingPunct="0"/>
            <a:r>
              <a:rPr lang="zh-CN" altLang="en-US" sz="1200" b="1" noProof="1" dirty="0">
                <a:latin typeface="幼圆" pitchFamily="1" charset="-122"/>
                <a:ea typeface="幼圆" pitchFamily="1" charset="-122"/>
                <a:cs typeface="+mn-ea"/>
                <a:sym typeface="幼圆" pitchFamily="1" charset="-122"/>
              </a:rPr>
              <a:t>②外宾病区、特诊（特需）病区、特诊（特需）病房等</a:t>
            </a:r>
            <a:r>
              <a:rPr lang="zh-CN" altLang="en-US" sz="1200" b="1" dirty="0">
                <a:latin typeface="幼圆" pitchFamily="1" charset="-122"/>
                <a:ea typeface="幼圆" pitchFamily="1" charset="-122"/>
                <a:cs typeface="+mn-ea"/>
                <a:sym typeface="幼圆" pitchFamily="1" charset="-122"/>
              </a:rPr>
              <a:t>不属于报销范围。</a:t>
            </a:r>
            <a:endParaRPr lang="zh-CN" altLang="en-US" sz="1200" b="1" noProof="1" dirty="0">
              <a:latin typeface="幼圆" pitchFamily="1" charset="-122"/>
              <a:ea typeface="幼圆" pitchFamily="1" charset="-122"/>
              <a:cs typeface="+mn-ea"/>
              <a:sym typeface="幼圆" pitchFamily="1" charset="-122"/>
            </a:endParaRPr>
          </a:p>
          <a:p>
            <a:pPr marL="266700" indent="-266700" eaLnBrk="0" hangingPunct="0"/>
            <a:r>
              <a:rPr lang="zh-CN" altLang="en-US" sz="1200" b="1" noProof="1" dirty="0">
                <a:latin typeface="幼圆" pitchFamily="1" charset="-122"/>
                <a:ea typeface="幼圆" pitchFamily="1" charset="-122"/>
                <a:cs typeface="+mn-ea"/>
                <a:sym typeface="幼圆" pitchFamily="1" charset="-122"/>
              </a:rPr>
              <a:t>③就诊时务必请医生书写完整的病历，病历包括：病情描述、医生诊断及诊断结果否则病历不完整，将不能获得理赔</a:t>
            </a:r>
            <a:r>
              <a:rPr lang="zh-CN" altLang="en-US" sz="1200" b="1" noProof="1" dirty="0">
                <a:latin typeface="Wingdings" panose="05000000000000000000" pitchFamily="2" charset="2"/>
                <a:ea typeface="宋体" panose="02010600030101010101" pitchFamily="2" charset="-122"/>
                <a:cs typeface="+mn-ea"/>
                <a:sym typeface="Wingdings" panose="05000000000000000000" pitchFamily="2" charset="2"/>
              </a:rPr>
              <a:t>。</a:t>
            </a:r>
            <a:endParaRPr lang="zh-CN" altLang="en-US" sz="1200" b="1" noProof="1" dirty="0">
              <a:latin typeface="Wingdings" panose="05000000000000000000" pitchFamily="2" charset="2"/>
              <a:ea typeface="宋体" panose="02010600030101010101" pitchFamily="2" charset="-122"/>
              <a:sym typeface="Wingdings" panose="05000000000000000000" pitchFamily="2" charset="2"/>
            </a:endParaRPr>
          </a:p>
          <a:p>
            <a:pPr marL="266700" indent="-266700" eaLnBrk="0" hangingPunct="0"/>
            <a:r>
              <a:rPr lang="zh-CN" altLang="en-US" sz="1200" b="1" noProof="1" dirty="0">
                <a:latin typeface="幼圆" pitchFamily="1" charset="-122"/>
                <a:ea typeface="幼圆" pitchFamily="1" charset="-122"/>
                <a:cs typeface="+mn-ea"/>
                <a:sym typeface="幼圆" pitchFamily="1" charset="-122"/>
              </a:rPr>
              <a:t>④</a:t>
            </a:r>
            <a:r>
              <a:rPr lang="zh-CN" altLang="en-US" sz="1200" b="1" noProof="1" dirty="0">
                <a:solidFill>
                  <a:srgbClr val="FF0000"/>
                </a:solidFill>
                <a:latin typeface="幼圆" pitchFamily="1" charset="-122"/>
                <a:ea typeface="幼圆" pitchFamily="1" charset="-122"/>
                <a:cs typeface="+mn-ea"/>
                <a:sym typeface="幼圆" pitchFamily="1" charset="-122"/>
              </a:rPr>
              <a:t>由他人代配药、代就诊发生的医疗费用，均不属于理赔范围；</a:t>
            </a:r>
            <a:endParaRPr lang="zh-CN" altLang="en-US" sz="1200" b="1" noProof="1" dirty="0">
              <a:latin typeface="幼圆" pitchFamily="1" charset="-122"/>
              <a:ea typeface="幼圆" pitchFamily="1" charset="-122"/>
              <a:cs typeface="+mn-ea"/>
              <a:sym typeface="幼圆" pitchFamily="1" charset="-122"/>
            </a:endParaRPr>
          </a:p>
          <a:p>
            <a:pPr marL="266700" indent="-266700" eaLnBrk="0" hangingPunct="0"/>
            <a:r>
              <a:rPr lang="zh-CN" altLang="en-US" sz="1200" b="1" noProof="1" dirty="0">
                <a:latin typeface="Calibri" panose="020F0502020204030204" charset="0"/>
                <a:ea typeface="宋体" panose="02010600030101010101" pitchFamily="2" charset="-122"/>
                <a:cs typeface="+mn-ea"/>
                <a:sym typeface="Calibri" panose="020F0502020204030204" charset="0"/>
              </a:rPr>
              <a:t>⑤无病历记载的发票、与病历记载不符的配药和检查费用等；</a:t>
            </a:r>
            <a:endParaRPr lang="zh-CN" altLang="en-US" sz="1200" noProof="1" dirty="0">
              <a:latin typeface="Calibri" panose="020F0502020204030204" charset="0"/>
              <a:ea typeface="宋体" panose="02010600030101010101" pitchFamily="2" charset="-122"/>
              <a:sym typeface="Calibri" panose="020F0502020204030204" charset="0"/>
            </a:endParaRPr>
          </a:p>
          <a:p>
            <a:pPr eaLnBrk="0" hangingPunct="0">
              <a:lnSpc>
                <a:spcPct val="80000"/>
              </a:lnSpc>
              <a:spcBef>
                <a:spcPts val="1000"/>
              </a:spcBef>
              <a:buFont typeface="Arial" panose="020B0604020202020204" charset="-122"/>
            </a:pPr>
            <a:r>
              <a:rPr lang="zh-CN" altLang="en-US" sz="1200" b="1" noProof="1" dirty="0">
                <a:latin typeface="Calibri" panose="020F0502020204030204" charset="0"/>
                <a:ea typeface="宋体" panose="02010600030101010101" pitchFamily="2" charset="-122"/>
                <a:cs typeface="+mn-ea"/>
                <a:sym typeface="Calibri" panose="020F0502020204030204" charset="0"/>
              </a:rPr>
              <a:t>⑥</a:t>
            </a:r>
            <a:r>
              <a:rPr lang="zh-CN" altLang="en-US" sz="1200" b="1" noProof="1" dirty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ea"/>
                <a:sym typeface="Calibri" panose="020F0502020204030204" charset="0"/>
              </a:rPr>
              <a:t>医疗发票原件遗失不可赔付</a:t>
            </a:r>
            <a:r>
              <a:rPr lang="zh-CN" altLang="en-US" sz="1200" b="1" noProof="1" dirty="0">
                <a:latin typeface="Calibri" panose="020F0502020204030204" charset="0"/>
                <a:ea typeface="宋体" panose="02010600030101010101" pitchFamily="2" charset="-122"/>
                <a:cs typeface="+mn-ea"/>
                <a:sym typeface="Calibri" panose="020F0502020204030204" charset="0"/>
              </a:rPr>
              <a:t>（医院证明或发票复印件无效）；</a:t>
            </a:r>
            <a:endParaRPr lang="zh-CN" altLang="en-US" sz="1200" noProof="1" dirty="0">
              <a:latin typeface="Calibri" panose="020F0502020204030204" charset="0"/>
              <a:ea typeface="宋体" panose="02010600030101010101" pitchFamily="2" charset="-122"/>
              <a:sym typeface="Calibri" panose="020F0502020204030204" charset="0"/>
            </a:endParaRPr>
          </a:p>
          <a:p>
            <a:pPr eaLnBrk="0" hangingPunct="0">
              <a:lnSpc>
                <a:spcPct val="80000"/>
              </a:lnSpc>
              <a:spcBef>
                <a:spcPts val="1000"/>
              </a:spcBef>
              <a:buFont typeface="Arial" panose="020B0604020202020204" charset="-122"/>
            </a:pPr>
            <a:r>
              <a:rPr lang="zh-CN" altLang="en-US" sz="1200" b="1" noProof="1" dirty="0">
                <a:latin typeface="Calibri" panose="020F0502020204030204" charset="0"/>
                <a:ea typeface="宋体" panose="02010600030101010101" pitchFamily="2" charset="-122"/>
                <a:cs typeface="+mn-ea"/>
                <a:sym typeface="Calibri" panose="020F0502020204030204" charset="0"/>
              </a:rPr>
              <a:t>⑦医院外配药和自购药、药房购药发生的费用，无论是否得到医生的允许或建议均不在保险理赔范围；</a:t>
            </a:r>
            <a:endParaRPr lang="zh-CN" altLang="en-US" sz="1200" noProof="1" dirty="0">
              <a:latin typeface="Calibri" panose="020F0502020204030204" charset="0"/>
              <a:ea typeface="宋体" panose="02010600030101010101" pitchFamily="2" charset="-122"/>
              <a:sym typeface="Calibri" panose="020F0502020204030204" charset="0"/>
            </a:endParaRPr>
          </a:p>
          <a:p>
            <a:pPr eaLnBrk="0" hangingPunct="0">
              <a:lnSpc>
                <a:spcPct val="80000"/>
              </a:lnSpc>
              <a:spcBef>
                <a:spcPts val="1000"/>
              </a:spcBef>
              <a:buFont typeface="Arial" panose="020B0604020202020204" charset="-122"/>
            </a:pPr>
            <a:r>
              <a:rPr lang="zh-CN" altLang="en-US" sz="1200" b="1" noProof="1" dirty="0">
                <a:latin typeface="Calibri" panose="020F0502020204030204" charset="0"/>
                <a:ea typeface="宋体" panose="02010600030101010101" pitchFamily="2" charset="-122"/>
                <a:cs typeface="+mn-ea"/>
                <a:sym typeface="Calibri" panose="020F0502020204030204" charset="0"/>
              </a:rPr>
              <a:t>⑧</a:t>
            </a:r>
            <a:r>
              <a:rPr lang="zh-CN" altLang="en-US" sz="1200" b="1" noProof="1" dirty="0">
                <a:solidFill>
                  <a:srgbClr val="FF0000"/>
                </a:solidFill>
                <a:latin typeface="Calibri" panose="020F0502020204030204" charset="0"/>
                <a:ea typeface="宋体" panose="02010600030101010101" pitchFamily="2" charset="-122"/>
                <a:cs typeface="+mn-ea"/>
                <a:sym typeface="Calibri" panose="020F0502020204030204" charset="0"/>
              </a:rPr>
              <a:t>焦虑症、抑郁症、心理障碍等各种精神类疾病。</a:t>
            </a:r>
            <a:endParaRPr lang="zh-CN" altLang="en-US" sz="1200" b="1" noProof="1" dirty="0">
              <a:sym typeface="Calibri" panose="020F0502020204030204" charset="0"/>
            </a:endParaRPr>
          </a:p>
          <a:p>
            <a:pPr eaLnBrk="0" hangingPunct="0">
              <a:lnSpc>
                <a:spcPct val="80000"/>
              </a:lnSpc>
              <a:spcBef>
                <a:spcPts val="1000"/>
              </a:spcBef>
              <a:buFont typeface="Arial" panose="020B0604020202020204" charset="-122"/>
            </a:pPr>
            <a:r>
              <a:rPr lang="zh-CN" altLang="en-US" sz="1200" b="1" noProof="1" dirty="0">
                <a:solidFill>
                  <a:srgbClr val="002060"/>
                </a:solidFill>
                <a:latin typeface="Calibri" panose="020F0502020204030204" charset="0"/>
                <a:ea typeface="宋体" panose="02010600030101010101" pitchFamily="2" charset="-122"/>
                <a:cs typeface="+mn-ea"/>
                <a:sym typeface="Calibri" panose="020F0502020204030204" charset="0"/>
              </a:rPr>
              <a:t>⑨</a:t>
            </a:r>
            <a:r>
              <a:rPr lang="zh-CN" altLang="en-US" sz="1200" b="1" noProof="1" dirty="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ea"/>
                <a:sym typeface="Calibri" panose="020F0502020204030204" charset="0"/>
              </a:rPr>
              <a:t>各种病历上记载有体检描述的就诊。</a:t>
            </a:r>
            <a:endParaRPr lang="zh-CN" altLang="en-US" sz="1200" b="1" noProof="1" dirty="0">
              <a:solidFill>
                <a:srgbClr val="002060"/>
              </a:solidFill>
              <a:sym typeface="Calibri" panose="020F0502020204030204" charset="0"/>
            </a:endParaRPr>
          </a:p>
          <a:p>
            <a:pPr eaLnBrk="0" hangingPunct="0">
              <a:lnSpc>
                <a:spcPct val="80000"/>
              </a:lnSpc>
              <a:spcBef>
                <a:spcPts val="1000"/>
              </a:spcBef>
              <a:buFont typeface="Arial" panose="020B0604020202020204" charset="-122"/>
            </a:pPr>
            <a:r>
              <a:rPr lang="zh-CN" altLang="en-US" sz="1200" b="1" noProof="1" dirty="0">
                <a:latin typeface="Calibri" panose="020F0502020204030204" charset="0"/>
                <a:ea typeface="宋体" panose="02010600030101010101" pitchFamily="2" charset="-122"/>
                <a:cs typeface="+mn-ea"/>
                <a:sym typeface="Calibri" panose="020F0502020204030204" charset="0"/>
              </a:rPr>
              <a:t>⑩各种不孕不育、备孕、性功能障碍的诊疗项目以及计划生育怀孕相关费用；</a:t>
            </a:r>
            <a:endParaRPr lang="zh-CN" altLang="en-US" sz="1200" noProof="1" dirty="0">
              <a:latin typeface="Calibri" panose="020F0502020204030204" charset="0"/>
              <a:ea typeface="宋体" panose="02010600030101010101" pitchFamily="2" charset="-122"/>
              <a:sym typeface="Calibri" panose="020F0502020204030204" charset="0"/>
            </a:endParaRPr>
          </a:p>
          <a:p>
            <a:pPr eaLnBrk="0" hangingPunct="0">
              <a:lnSpc>
                <a:spcPct val="80000"/>
              </a:lnSpc>
              <a:spcBef>
                <a:spcPts val="1000"/>
              </a:spcBef>
              <a:buFont typeface="Arial" panose="020B0604020202020204" charset="-122"/>
            </a:pPr>
            <a:r>
              <a:rPr lang="zh-CN" altLang="en-US" sz="1200" b="1" noProof="1" dirty="0">
                <a:latin typeface="Calibri" panose="020F0502020204030204" charset="0"/>
                <a:ea typeface="宋体" panose="02010600030101010101" pitchFamily="2" charset="-122"/>
                <a:cs typeface="+mn-ea"/>
                <a:sym typeface="Calibri" panose="020F0502020204030204" charset="0"/>
              </a:rPr>
              <a:t>⑪皮肤色素沉着，各种原因所致瘢痕，痤疮，激光美容、脱痣，治疗白发、脱发（各种原因所致），植发，整容、矫形、验光配镜、装假眼、假牙、假肢；减肥，增高等；</a:t>
            </a:r>
            <a:endParaRPr lang="zh-CN" altLang="en-US" sz="1200" noProof="1" dirty="0">
              <a:latin typeface="Calibri" panose="020F0502020204030204" charset="0"/>
              <a:ea typeface="宋体" panose="02010600030101010101" pitchFamily="2" charset="-122"/>
              <a:sym typeface="Calibri" panose="020F0502020204030204" charset="0"/>
            </a:endParaRPr>
          </a:p>
          <a:p>
            <a:pPr eaLnBrk="0" hangingPunct="0">
              <a:lnSpc>
                <a:spcPct val="80000"/>
              </a:lnSpc>
              <a:spcBef>
                <a:spcPts val="1000"/>
              </a:spcBef>
              <a:buFont typeface="Arial" panose="020B0604020202020204" charset="-122"/>
            </a:pPr>
            <a:r>
              <a:rPr lang="zh-CN" altLang="en-US" sz="1200" b="1" noProof="1" dirty="0">
                <a:latin typeface="Calibri" panose="020F0502020204030204" charset="0"/>
                <a:ea typeface="宋体" panose="02010600030101010101" pitchFamily="2" charset="-122"/>
                <a:cs typeface="+mn-ea"/>
                <a:sym typeface="Calibri" panose="020F0502020204030204" charset="0"/>
              </a:rPr>
              <a:t>⑫无相关病史或病情主述的而直接配药或取药的；</a:t>
            </a:r>
            <a:endParaRPr lang="zh-CN" altLang="en-US" sz="1200" noProof="1" dirty="0">
              <a:latin typeface="Calibri" panose="020F0502020204030204" charset="0"/>
              <a:ea typeface="宋体" panose="02010600030101010101" pitchFamily="2" charset="-122"/>
              <a:sym typeface="Calibri" panose="020F0502020204030204" charset="0"/>
            </a:endParaRPr>
          </a:p>
          <a:p>
            <a:pPr eaLnBrk="0" hangingPunct="0">
              <a:lnSpc>
                <a:spcPct val="80000"/>
              </a:lnSpc>
              <a:spcBef>
                <a:spcPts val="1000"/>
              </a:spcBef>
              <a:buFont typeface="Arial" panose="020B0604020202020204" charset="-122"/>
            </a:pPr>
            <a:r>
              <a:rPr lang="zh-CN" altLang="en-US" sz="1200" b="1" noProof="1" dirty="0">
                <a:latin typeface="Calibri" panose="020F0502020204030204" charset="0"/>
                <a:ea typeface="宋体" panose="02010600030101010101" pitchFamily="2" charset="-122"/>
                <a:cs typeface="+mn-ea"/>
                <a:sym typeface="Calibri" panose="020F0502020204030204" charset="0"/>
              </a:rPr>
              <a:t>⑬ 任何职业病、各种先天性或遗传性疾病。</a:t>
            </a:r>
            <a:endParaRPr lang="zh-CN" altLang="en-US" sz="1200" noProof="1" dirty="0">
              <a:latin typeface="Calibri" panose="020F0502020204030204" charset="0"/>
              <a:ea typeface="宋体" panose="02010600030101010101" pitchFamily="2" charset="-122"/>
              <a:sym typeface="Calibri" panose="020F0502020204030204" charset="0"/>
            </a:endParaRPr>
          </a:p>
          <a:p>
            <a:pPr eaLnBrk="0" hangingPunct="0">
              <a:lnSpc>
                <a:spcPct val="80000"/>
              </a:lnSpc>
              <a:spcBef>
                <a:spcPts val="1000"/>
              </a:spcBef>
              <a:buFont typeface="Arial" panose="020B0604020202020204" charset="-122"/>
            </a:pPr>
            <a:r>
              <a:rPr lang="zh-CN" altLang="en-US" sz="1200" b="1" noProof="1" dirty="0">
                <a:latin typeface="Calibri" panose="020F0502020204030204" charset="0"/>
                <a:ea typeface="宋体" panose="02010600030101010101" pitchFamily="2" charset="-122"/>
                <a:cs typeface="+mn-ea"/>
                <a:sym typeface="Calibri" panose="020F0502020204030204" charset="0"/>
              </a:rPr>
              <a:t>⑭在国外或中国台湾地区、香港和澳门特别行政区发生的医疗费用；</a:t>
            </a:r>
            <a:endParaRPr lang="zh-CN" altLang="en-US" sz="1200" b="1" noProof="1" dirty="0">
              <a:cs typeface="+mn-ea"/>
              <a:sym typeface="Calibri" panose="020F0502020204030204" charset="0"/>
            </a:endParaRPr>
          </a:p>
          <a:p>
            <a:pPr eaLnBrk="0" hangingPunct="0">
              <a:lnSpc>
                <a:spcPct val="80000"/>
              </a:lnSpc>
              <a:spcBef>
                <a:spcPts val="1000"/>
              </a:spcBef>
              <a:buFont typeface="Arial" panose="020B0604020202020204" charset="-122"/>
            </a:pPr>
            <a:r>
              <a:rPr lang="zh-CN" altLang="en-US" sz="1200" b="1" noProof="1">
                <a:latin typeface="Calibri" panose="020F0502020204030204" charset="0"/>
                <a:ea typeface="宋体" panose="02010600030101010101" pitchFamily="2" charset="-122"/>
                <a:cs typeface="+mn-ea"/>
                <a:sym typeface="+mn-ea"/>
              </a:rPr>
              <a:t>⑮对于既往症</a:t>
            </a:r>
            <a:r>
              <a:rPr lang="zh-CN" altLang="en-US" sz="1200" b="1" noProof="1" dirty="0">
                <a:latin typeface="Calibri" panose="020F0502020204030204" charset="0"/>
                <a:ea typeface="宋体" panose="02010600030101010101" pitchFamily="2" charset="-122"/>
                <a:cs typeface="+mn-ea"/>
                <a:sym typeface="+mn-ea"/>
              </a:rPr>
              <a:t>人员不承担因该既往症及其并发症所导致的重疾责任。</a:t>
            </a:r>
            <a:endParaRPr lang="zh-CN" altLang="en-US" sz="1200" b="1" noProof="1" dirty="0">
              <a:cs typeface="+mn-ea"/>
              <a:sym typeface="Wingdings" panose="05000000000000000000" pitchFamily="2" charset="2"/>
            </a:endParaRPr>
          </a:p>
          <a:p>
            <a:pPr marL="266700" indent="-266700" eaLnBrk="0" hangingPunct="0"/>
            <a:r>
              <a:rPr lang="zh-CN" altLang="en-US" sz="1200" b="1" noProof="1" dirty="0">
                <a:latin typeface="Calibri" panose="020F0502020204030204" charset="0"/>
                <a:ea typeface="宋体" panose="02010600030101010101" pitchFamily="2" charset="-122"/>
                <a:cs typeface="+mn-ea"/>
                <a:sym typeface="Wingdings" panose="05000000000000000000" pitchFamily="2" charset="2"/>
              </a:rPr>
              <a:t>⑯门急诊、住院保险是补偿性的原则。</a:t>
            </a:r>
            <a:endParaRPr lang="zh-CN" altLang="en-US" sz="1200" b="1" noProof="1" dirty="0">
              <a:cs typeface="+mn-ea"/>
              <a:sym typeface="Wingdings" panose="05000000000000000000" pitchFamily="2" charset="2"/>
            </a:endParaRPr>
          </a:p>
        </p:txBody>
      </p:sp>
      <p:sp>
        <p:nvSpPr>
          <p:cNvPr id="8199" name="矩形 10246"/>
          <p:cNvSpPr>
            <a:spLocks noGrp="1"/>
          </p:cNvSpPr>
          <p:nvPr/>
        </p:nvSpPr>
        <p:spPr>
          <a:xfrm>
            <a:off x="1650206" y="569119"/>
            <a:ext cx="5841206" cy="297656"/>
          </a:xfrm>
          <a:prstGeom prst="rect">
            <a:avLst/>
          </a:prstGeom>
          <a:noFill/>
          <a:ln w="9525">
            <a:noFill/>
          </a:ln>
        </p:spPr>
        <p:txBody>
          <a:bodyPr wrap="square" anchor="ctr"/>
          <a:p>
            <a:pPr algn="ctr" eaLnBrk="0" hangingPunct="0">
              <a:lnSpc>
                <a:spcPct val="90000"/>
              </a:lnSpc>
            </a:pPr>
            <a:r>
              <a:rPr lang="zh-CN" altLang="en-US" b="1" dirty="0">
                <a:latin typeface="Calibri Light" panose="020F0302020204030204" charset="0"/>
                <a:ea typeface="微软雅黑" panose="020B0503020204020204" charset="-122"/>
                <a:sym typeface="Calibri Light" panose="020F0302020204030204" charset="0"/>
              </a:rPr>
              <a:t>理赔除外责任一</a:t>
            </a:r>
            <a:endParaRPr lang="zh-CN" altLang="en-US" b="1" dirty="0">
              <a:latin typeface="Calibri Light" panose="020F0302020204030204" charset="0"/>
              <a:ea typeface="微软雅黑" panose="020B0503020204020204" charset="-122"/>
              <a:sym typeface="Calibri Light" panose="020F0302020204030204" charset="0"/>
            </a:endParaRPr>
          </a:p>
        </p:txBody>
      </p:sp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7" name="灯片编号占位符 1"/>
          <p:cNvSpPr/>
          <p:nvPr/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 w="9525">
            <a:noFill/>
          </a:ln>
        </p:spPr>
        <p:txBody>
          <a:bodyPr wrap="square" anchor="ctr"/>
          <a:p>
            <a:pPr algn="r"/>
            <a:fld id="{9A0DB2DC-4C9A-4742-B13C-FB6460FD3503}" type="slidenum">
              <a:rPr lang="zh-CN" altLang="en-US" sz="900" dirty="0">
                <a:solidFill>
                  <a:srgbClr val="898989"/>
                </a:solidFill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900" dirty="0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9218" name="平行四边形 1"/>
          <p:cNvSpPr/>
          <p:nvPr/>
        </p:nvSpPr>
        <p:spPr>
          <a:xfrm>
            <a:off x="436960" y="155972"/>
            <a:ext cx="8696325" cy="413147"/>
          </a:xfrm>
          <a:prstGeom prst="parallelogram">
            <a:avLst>
              <a:gd name="adj" fmla="val 41424"/>
            </a:avLst>
          </a:prstGeom>
          <a:solidFill>
            <a:srgbClr val="1C4885"/>
          </a:solidFill>
          <a:ln w="9525">
            <a:noFill/>
          </a:ln>
        </p:spPr>
        <p:txBody>
          <a:bodyPr anchor="ctr"/>
          <a:p>
            <a:pPr algn="ctr" eaLnBrk="0" hangingPunct="0"/>
            <a:endParaRPr lang="zh-CN" altLang="en-US" sz="1350" dirty="0">
              <a:solidFill>
                <a:srgbClr val="FFFFFF"/>
              </a:solidFill>
              <a:latin typeface="Calibri" panose="020F0502020204030204" charset="0"/>
              <a:ea typeface="宋体" panose="02010600030101010101" pitchFamily="2" charset="-122"/>
              <a:sym typeface="Calibri" panose="020F0502020204030204" charset="0"/>
            </a:endParaRPr>
          </a:p>
        </p:txBody>
      </p:sp>
      <p:sp>
        <p:nvSpPr>
          <p:cNvPr id="9219" name="平行四边形 2"/>
          <p:cNvSpPr/>
          <p:nvPr/>
        </p:nvSpPr>
        <p:spPr>
          <a:xfrm>
            <a:off x="0" y="166688"/>
            <a:ext cx="544116" cy="411956"/>
          </a:xfrm>
          <a:prstGeom prst="parallelogram">
            <a:avLst>
              <a:gd name="adj" fmla="val 40119"/>
            </a:avLst>
          </a:prstGeom>
          <a:solidFill>
            <a:srgbClr val="002060"/>
          </a:solidFill>
          <a:ln w="9525">
            <a:noFill/>
          </a:ln>
        </p:spPr>
        <p:txBody>
          <a:bodyPr anchor="ctr"/>
          <a:p>
            <a:pPr algn="ctr" eaLnBrk="0" hangingPunct="0"/>
            <a:endParaRPr lang="zh-CN" altLang="en-US" sz="1350" dirty="0">
              <a:solidFill>
                <a:srgbClr val="FFFFFF"/>
              </a:solidFill>
              <a:latin typeface="Calibri" panose="020F0502020204030204" charset="0"/>
              <a:ea typeface="宋体" panose="02010600030101010101" pitchFamily="2" charset="-122"/>
              <a:sym typeface="Calibri" panose="020F0502020204030204" charset="0"/>
            </a:endParaRPr>
          </a:p>
        </p:txBody>
      </p:sp>
      <p:sp>
        <p:nvSpPr>
          <p:cNvPr id="9220" name="文本框 5"/>
          <p:cNvSpPr/>
          <p:nvPr/>
        </p:nvSpPr>
        <p:spPr>
          <a:xfrm>
            <a:off x="133350" y="166688"/>
            <a:ext cx="473869" cy="41402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eaLnBrk="0" hangingPunct="0"/>
            <a:r>
              <a:rPr lang="en-US" altLang="x-none" sz="2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lang="en-US" altLang="x-none" sz="2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221" name="Copyright Notice"/>
          <p:cNvSpPr/>
          <p:nvPr/>
        </p:nvSpPr>
        <p:spPr>
          <a:xfrm>
            <a:off x="544314" y="176213"/>
            <a:ext cx="1708150" cy="370840"/>
          </a:xfrm>
          <a:prstGeom prst="rect">
            <a:avLst/>
          </a:prstGeom>
          <a:noFill/>
          <a:ln w="9525">
            <a:noFill/>
          </a:ln>
        </p:spPr>
        <p:txBody>
          <a:bodyPr wrap="none" lIns="54000" tIns="24300" rIns="54000" bIns="24300" anchor="t">
            <a:spAutoFit/>
          </a:bodyPr>
          <a:p>
            <a:pPr algn="ctr" eaLnBrk="0" hangingPunct="0"/>
            <a:r>
              <a:rPr lang="zh-CN" altLang="en-US" sz="2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理赔注意事项</a:t>
            </a:r>
            <a:endParaRPr lang="zh-CN" altLang="en-US" sz="2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222" name="文本框 10245"/>
          <p:cNvSpPr txBox="1"/>
          <p:nvPr/>
        </p:nvSpPr>
        <p:spPr>
          <a:xfrm>
            <a:off x="345281" y="866775"/>
            <a:ext cx="8452247" cy="37846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marL="342900" indent="-342900" eaLnBrk="0" hangingPunct="0">
              <a:buFont typeface="Calibri" panose="020F0502020204030204" charset="0"/>
              <a:buAutoNum type="circleNumDbPlain"/>
            </a:pPr>
            <a:r>
              <a:rPr lang="zh-CN" altLang="en-US" sz="1200" b="1" dirty="0">
                <a:latin typeface="幼圆" pitchFamily="1" charset="-122"/>
                <a:ea typeface="幼圆" pitchFamily="1" charset="-122"/>
                <a:sym typeface="幼圆" pitchFamily="1" charset="-122"/>
              </a:rPr>
              <a:t>有关艾滋病或感染艾滋病毒（HIV呈阳性）期间、梅毒、淋病、尖锐湿疣（HPV检查）、生殖器疱疹、疖疮阴虱、软下疳、淋巴肉牙肿、非淋菌性尿道炎（包括支原体、衣原体检查等）、淋球菌引起的妇科炎症（包括支原体、衣原体检查等）等性传播疾病而引起的医疗费；</a:t>
            </a:r>
            <a:endParaRPr lang="zh-CN" altLang="en-US" sz="1200" b="1" dirty="0">
              <a:latin typeface="幼圆" pitchFamily="1" charset="-122"/>
              <a:ea typeface="幼圆" pitchFamily="1" charset="-122"/>
              <a:sym typeface="幼圆" pitchFamily="1" charset="-122"/>
            </a:endParaRPr>
          </a:p>
          <a:p>
            <a:pPr marL="342900" indent="-342900" eaLnBrk="0" hangingPunct="0">
              <a:buFont typeface="Calibri" panose="020F0502020204030204" charset="0"/>
              <a:buAutoNum type="circleNumDbPlain"/>
            </a:pPr>
            <a:r>
              <a:rPr lang="zh-CN" altLang="en-US" sz="1200" b="1" dirty="0">
                <a:latin typeface="幼圆" pitchFamily="1" charset="-122"/>
                <a:ea typeface="幼圆" pitchFamily="1" charset="-122"/>
                <a:sym typeface="幼圆" pitchFamily="1" charset="-122"/>
              </a:rPr>
              <a:t> 被保险人因牙护理、牙移植、义齿、镶牙、牙体缺损修复、烤瓷牙、治疗性或非治疗性洁牙、洗牙、洁牙等发生的医疗费用，以及口腔修复、口腔正畸、口腔保健及美容所发生的费用；</a:t>
            </a:r>
            <a:r>
              <a:rPr lang="zh-CN" altLang="en-US" sz="1200" b="1" dirty="0">
                <a:solidFill>
                  <a:srgbClr val="FF0000"/>
                </a:solidFill>
                <a:latin typeface="幼圆" pitchFamily="1" charset="-122"/>
                <a:ea typeface="幼圆" pitchFamily="1" charset="-122"/>
                <a:sym typeface="幼圆" pitchFamily="1" charset="-122"/>
              </a:rPr>
              <a:t>（但被保险人因龋齿、牙髓病、牙隐裂所引起的补牙、治牙神经、拔牙、阻生齿治疗以及牙周组织疾病，如牙周炎、牙龈炎、根周炎，所发生的医保范围内的合理医疗费用，属于保险责任范围）</a:t>
            </a:r>
            <a:r>
              <a:rPr lang="zh-CN" altLang="en-US" sz="1200" b="1" dirty="0">
                <a:latin typeface="幼圆" pitchFamily="1" charset="-122"/>
                <a:ea typeface="幼圆" pitchFamily="1" charset="-122"/>
                <a:sym typeface="幼圆" pitchFamily="1" charset="-122"/>
              </a:rPr>
              <a:t>；洁牙项目包含龈上洁治术、超声波洁治术、龈下刮治术、根面平整术等。</a:t>
            </a:r>
            <a:endParaRPr lang="zh-CN" altLang="en-US" sz="1200" b="1" dirty="0">
              <a:latin typeface="幼圆" pitchFamily="1" charset="-122"/>
              <a:ea typeface="幼圆" pitchFamily="1" charset="-122"/>
              <a:sym typeface="幼圆" pitchFamily="1" charset="-122"/>
            </a:endParaRPr>
          </a:p>
          <a:p>
            <a:pPr marL="342900" indent="-342900" eaLnBrk="0" hangingPunct="0">
              <a:buFont typeface="Calibri" panose="020F0502020204030204" charset="0"/>
              <a:buAutoNum type="circleNumDbPlain"/>
            </a:pPr>
            <a:r>
              <a:rPr lang="zh-CN" altLang="en-US" sz="1200" b="1" dirty="0">
                <a:latin typeface="幼圆" pitchFamily="1" charset="-122"/>
                <a:ea typeface="幼圆" pitchFamily="1" charset="-122"/>
                <a:sym typeface="幼圆" pitchFamily="1" charset="-122"/>
              </a:rPr>
              <a:t> 矫形治疗：如腋臭、副耳、口吃、牙列不整、口腔修复、口腔正畸、口腔保健、口腔美容、鼻鼾手术、平足、屈光不正、配眼镜、助听器装配、人工晶体植入费用、近视和斜视的矫形术（含术前检查费）及其他先天畸形矫治治疗等项目；</a:t>
            </a:r>
            <a:endParaRPr lang="zh-CN" altLang="en-US" sz="1200" b="1" dirty="0">
              <a:latin typeface="幼圆" pitchFamily="1" charset="-122"/>
              <a:ea typeface="幼圆" pitchFamily="1" charset="-122"/>
              <a:sym typeface="幼圆" pitchFamily="1" charset="-122"/>
            </a:endParaRPr>
          </a:p>
          <a:p>
            <a:pPr marL="342900" indent="-342900" eaLnBrk="0" hangingPunct="0">
              <a:buFont typeface="Calibri" panose="020F0502020204030204" charset="0"/>
              <a:buAutoNum type="circleNumDbPlain"/>
            </a:pPr>
            <a:r>
              <a:rPr lang="zh-CN" altLang="en-US" sz="1200" b="1" dirty="0">
                <a:latin typeface="幼圆" pitchFamily="1" charset="-122"/>
                <a:ea typeface="幼圆" pitchFamily="1" charset="-122"/>
                <a:sym typeface="幼圆" pitchFamily="1" charset="-122"/>
              </a:rPr>
              <a:t> 各种美容、整形项目：如任何原因(含疾病)引起的皮肤色素沉着（含黄褐斑、痤疮、粉刺及去痣等项目）、祛疣、面膜，疤痕美容、药物按摩、激光美容、祛除纹身、除皱、祛雀斑、开双眼皮、眼袋手术、治疗白 发、治疗秃发（含脂溢性脱发）、植发、脱毛、隆鼻、隆胸、穿耳洞等相关费用；</a:t>
            </a:r>
            <a:endParaRPr lang="zh-CN" altLang="en-US" sz="1200" b="1" dirty="0">
              <a:latin typeface="幼圆" pitchFamily="1" charset="-122"/>
              <a:ea typeface="幼圆" pitchFamily="1" charset="-122"/>
              <a:sym typeface="幼圆" pitchFamily="1" charset="-122"/>
            </a:endParaRPr>
          </a:p>
          <a:p>
            <a:pPr marL="342900" indent="-342900" eaLnBrk="0" hangingPunct="0">
              <a:buFont typeface="Calibri" panose="020F0502020204030204" charset="0"/>
              <a:buAutoNum type="circleNumDbPlain"/>
            </a:pPr>
            <a:r>
              <a:rPr lang="zh-CN" altLang="en-US" sz="1200" b="1" dirty="0">
                <a:latin typeface="幼圆" pitchFamily="1" charset="-122"/>
                <a:ea typeface="幼圆" pitchFamily="1" charset="-122"/>
                <a:sym typeface="幼圆" pitchFamily="1" charset="-122"/>
              </a:rPr>
              <a:t> 各种健美治疗：如减肥、增胖、增高等项目；各种预防、保健性、疗养或特别护理的诊疗项目：如各种疫苗预防接种、足部反射推拿疗法、电脑按摩、药物按摩、健身按摩等项目；</a:t>
            </a:r>
            <a:endParaRPr lang="zh-CN" altLang="en-US" sz="1200" b="1" dirty="0">
              <a:latin typeface="幼圆" pitchFamily="1" charset="-122"/>
              <a:ea typeface="幼圆" pitchFamily="1" charset="-122"/>
              <a:sym typeface="幼圆" pitchFamily="1" charset="-122"/>
            </a:endParaRPr>
          </a:p>
          <a:p>
            <a:pPr marL="342900" indent="-342900" eaLnBrk="0" hangingPunct="0">
              <a:buFont typeface="Calibri" panose="020F0502020204030204" charset="0"/>
              <a:buAutoNum type="circleNumDbPlain"/>
            </a:pPr>
            <a:r>
              <a:rPr lang="zh-CN" altLang="en-US" sz="1200" b="1" dirty="0">
                <a:latin typeface="幼圆" pitchFamily="1" charset="-122"/>
                <a:ea typeface="幼圆" pitchFamily="1" charset="-122"/>
                <a:sym typeface="幼圆" pitchFamily="1" charset="-122"/>
              </a:rPr>
              <a:t> </a:t>
            </a:r>
            <a:r>
              <a:rPr lang="zh-CN" altLang="en-US" sz="1200" b="1" dirty="0">
                <a:solidFill>
                  <a:srgbClr val="FF0000"/>
                </a:solidFill>
                <a:latin typeface="幼圆" pitchFamily="1" charset="-122"/>
                <a:ea typeface="幼圆" pitchFamily="1" charset="-122"/>
                <a:sym typeface="幼圆" pitchFamily="1" charset="-122"/>
              </a:rPr>
              <a:t>近视、远视、屈光不正。</a:t>
            </a:r>
            <a:endParaRPr lang="zh-CN" altLang="en-US" sz="1200" b="1" dirty="0">
              <a:latin typeface="幼圆" pitchFamily="1" charset="-122"/>
              <a:ea typeface="幼圆" pitchFamily="1" charset="-122"/>
              <a:sym typeface="幼圆" pitchFamily="1" charset="-122"/>
            </a:endParaRPr>
          </a:p>
          <a:p>
            <a:pPr marL="342900" indent="-342900" eaLnBrk="0" hangingPunct="0">
              <a:buFont typeface="Calibri" panose="020F0502020204030204" charset="0"/>
              <a:buAutoNum type="circleNumDbPlain"/>
            </a:pPr>
            <a:r>
              <a:rPr lang="zh-CN" altLang="en-US" sz="1200" b="1" dirty="0">
                <a:latin typeface="幼圆" pitchFamily="1" charset="-122"/>
                <a:ea typeface="幼圆" pitchFamily="1" charset="-122"/>
                <a:sym typeface="幼圆" pitchFamily="1" charset="-122"/>
              </a:rPr>
              <a:t> 癫痫病、多动症等。</a:t>
            </a:r>
            <a:endParaRPr lang="zh-CN" altLang="en-US" sz="1200" b="1" dirty="0">
              <a:latin typeface="幼圆" pitchFamily="1" charset="-122"/>
              <a:ea typeface="幼圆" pitchFamily="1" charset="-122"/>
              <a:sym typeface="幼圆" pitchFamily="1" charset="-122"/>
            </a:endParaRPr>
          </a:p>
          <a:p>
            <a:pPr marL="342900" indent="-342900" algn="l" eaLnBrk="0" hangingPunct="0">
              <a:buFont typeface="Calibri" panose="020F0502020204030204" charset="0"/>
              <a:buAutoNum type="circleNumDbPlain"/>
            </a:pPr>
            <a:r>
              <a:rPr lang="zh-CN" altLang="en-US" sz="1200" b="1" dirty="0">
                <a:latin typeface="幼圆" pitchFamily="1" charset="-122"/>
                <a:ea typeface="幼圆" pitchFamily="1" charset="-122"/>
                <a:sym typeface="幼圆" pitchFamily="1" charset="-122"/>
              </a:rPr>
              <a:t> 病历上书写抄（转）方、病史同前或同上配药、跨科配药或检查等</a:t>
            </a:r>
            <a:br>
              <a:rPr lang="zh-CN" altLang="en-US" sz="1200" b="1" dirty="0">
                <a:latin typeface="幼圆" pitchFamily="1" charset="-122"/>
                <a:ea typeface="幼圆" pitchFamily="1" charset="-122"/>
                <a:sym typeface="幼圆" pitchFamily="1" charset="-122"/>
              </a:rPr>
            </a:br>
            <a:r>
              <a:rPr lang="zh-CN" altLang="en-US" sz="1200" b="1" dirty="0">
                <a:latin typeface="幼圆" pitchFamily="1" charset="-122"/>
                <a:ea typeface="幼圆" pitchFamily="1" charset="-122"/>
                <a:sym typeface="Calibri" panose="020F0502020204030204" charset="0"/>
              </a:rPr>
              <a:t>⑨挂号费不可以理赔报销</a:t>
            </a:r>
            <a:endParaRPr lang="zh-CN" altLang="en-US" sz="1200" b="1" dirty="0">
              <a:latin typeface="幼圆" pitchFamily="1" charset="-122"/>
              <a:ea typeface="幼圆" pitchFamily="1" charset="-122"/>
              <a:sym typeface="幼圆" pitchFamily="1" charset="-122"/>
            </a:endParaRPr>
          </a:p>
          <a:p>
            <a:pPr eaLnBrk="0" hangingPunct="0">
              <a:buFont typeface="Calibri" panose="020F0502020204030204" charset="0"/>
            </a:pPr>
            <a:endParaRPr lang="en-US" altLang="zh-CN" sz="1200" b="1" dirty="0">
              <a:latin typeface="幼圆" pitchFamily="1" charset="-122"/>
              <a:ea typeface="幼圆" pitchFamily="1" charset="-122"/>
              <a:sym typeface="Wingdings" panose="05000000000000000000" pitchFamily="2" charset="2"/>
            </a:endParaRPr>
          </a:p>
        </p:txBody>
      </p:sp>
      <p:sp>
        <p:nvSpPr>
          <p:cNvPr id="9223" name="矩形 10246"/>
          <p:cNvSpPr>
            <a:spLocks noGrp="1"/>
          </p:cNvSpPr>
          <p:nvPr/>
        </p:nvSpPr>
        <p:spPr>
          <a:xfrm>
            <a:off x="1650206" y="607219"/>
            <a:ext cx="5841206" cy="259556"/>
          </a:xfrm>
          <a:prstGeom prst="rect">
            <a:avLst/>
          </a:prstGeom>
          <a:noFill/>
          <a:ln w="9525">
            <a:noFill/>
          </a:ln>
        </p:spPr>
        <p:txBody>
          <a:bodyPr wrap="square" anchor="ctr"/>
          <a:p>
            <a:pPr algn="ctr" eaLnBrk="0" hangingPunct="0">
              <a:lnSpc>
                <a:spcPct val="90000"/>
              </a:lnSpc>
            </a:pPr>
            <a:r>
              <a:rPr lang="zh-CN" altLang="en-US" b="1" dirty="0">
                <a:latin typeface="Calibri Light" panose="020F0302020204030204" charset="0"/>
                <a:ea typeface="微软雅黑" panose="020B0503020204020204" charset="-122"/>
                <a:sym typeface="Calibri Light" panose="020F0302020204030204" charset="0"/>
              </a:rPr>
              <a:t>理赔除外责任二</a:t>
            </a:r>
            <a:endParaRPr lang="zh-CN" altLang="en-US" b="1" dirty="0">
              <a:latin typeface="Calibri Light" panose="020F0302020204030204" charset="0"/>
              <a:ea typeface="微软雅黑" panose="020B0503020204020204" charset="-122"/>
              <a:sym typeface="Calibri Light" panose="020F0302020204030204" charset="0"/>
            </a:endParaRPr>
          </a:p>
        </p:txBody>
      </p:sp>
      <p:sp>
        <p:nvSpPr>
          <p:cNvPr id="9224" name="日期占位符 1"/>
          <p:cNvSpPr/>
          <p:nvPr>
            <p:ph type="dt" sz="half" idx="10"/>
          </p:nvPr>
        </p:nvSpPr>
        <p:spPr>
          <a:xfrm>
            <a:off x="607060" y="4767263"/>
            <a:ext cx="2057400" cy="273844"/>
          </a:xfrm>
        </p:spPr>
        <p:txBody>
          <a:bodyPr wrap="square" anchor="ctr"/>
          <a:p>
            <a:pPr indent="0"/>
            <a:fld id="{BB962C8B-B14F-4D97-AF65-F5344CB8AC3E}" type="datetime1">
              <a:rPr lang="zh-CN" altLang="en-US" sz="1350" dirty="0">
                <a:solidFill>
                  <a:srgbClr val="898989"/>
                </a:solidFill>
              </a:rPr>
            </a:fld>
            <a:endParaRPr lang="zh-CN" altLang="en-US" sz="135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1" name="灯片编号占位符 1"/>
          <p:cNvSpPr/>
          <p:nvPr/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 w="9525">
            <a:noFill/>
          </a:ln>
        </p:spPr>
        <p:txBody>
          <a:bodyPr wrap="square" anchor="ctr"/>
          <a:p>
            <a:pPr algn="r"/>
            <a:fld id="{9A0DB2DC-4C9A-4742-B13C-FB6460FD3503}" type="slidenum">
              <a:rPr lang="zh-CN" altLang="en-US" sz="900" dirty="0">
                <a:solidFill>
                  <a:srgbClr val="898989"/>
                </a:solidFill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900" dirty="0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10242" name="平行四边形 1"/>
          <p:cNvSpPr/>
          <p:nvPr/>
        </p:nvSpPr>
        <p:spPr>
          <a:xfrm>
            <a:off x="447675" y="176213"/>
            <a:ext cx="8696325" cy="413147"/>
          </a:xfrm>
          <a:prstGeom prst="parallelogram">
            <a:avLst>
              <a:gd name="adj" fmla="val 41424"/>
            </a:avLst>
          </a:prstGeom>
          <a:solidFill>
            <a:srgbClr val="1C4885"/>
          </a:solidFill>
          <a:ln w="9525">
            <a:noFill/>
          </a:ln>
        </p:spPr>
        <p:txBody>
          <a:bodyPr anchor="ctr"/>
          <a:p>
            <a:pPr algn="ctr" eaLnBrk="0" hangingPunct="0"/>
            <a:endParaRPr lang="zh-CN" altLang="en-US" sz="1350" dirty="0">
              <a:solidFill>
                <a:srgbClr val="FFFFFF"/>
              </a:solidFill>
              <a:latin typeface="Calibri" panose="020F0502020204030204" charset="0"/>
              <a:ea typeface="宋体" panose="02010600030101010101" pitchFamily="2" charset="-122"/>
              <a:sym typeface="Calibri" panose="020F0502020204030204" charset="0"/>
            </a:endParaRPr>
          </a:p>
        </p:txBody>
      </p:sp>
      <p:sp>
        <p:nvSpPr>
          <p:cNvPr id="10243" name="平行四边形 2"/>
          <p:cNvSpPr/>
          <p:nvPr/>
        </p:nvSpPr>
        <p:spPr>
          <a:xfrm>
            <a:off x="0" y="176213"/>
            <a:ext cx="564356" cy="413147"/>
          </a:xfrm>
          <a:prstGeom prst="parallelogram">
            <a:avLst>
              <a:gd name="adj" fmla="val 41492"/>
            </a:avLst>
          </a:prstGeom>
          <a:solidFill>
            <a:srgbClr val="002060"/>
          </a:solidFill>
          <a:ln w="9525">
            <a:noFill/>
          </a:ln>
        </p:spPr>
        <p:txBody>
          <a:bodyPr anchor="ctr"/>
          <a:p>
            <a:pPr algn="ctr" eaLnBrk="0" hangingPunct="0"/>
            <a:r>
              <a:rPr lang="en-US" altLang="x-none" sz="21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rPr>
              <a:t>3</a:t>
            </a:r>
            <a:endParaRPr lang="en-US" altLang="x-none" sz="210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Calibri" panose="020F0502020204030204" charset="0"/>
            </a:endParaRPr>
          </a:p>
        </p:txBody>
      </p:sp>
      <p:sp>
        <p:nvSpPr>
          <p:cNvPr id="10244" name="Copyright Notice"/>
          <p:cNvSpPr/>
          <p:nvPr/>
        </p:nvSpPr>
        <p:spPr>
          <a:xfrm>
            <a:off x="628650" y="197485"/>
            <a:ext cx="2903220" cy="370840"/>
          </a:xfrm>
          <a:prstGeom prst="rect">
            <a:avLst/>
          </a:prstGeom>
          <a:noFill/>
          <a:ln w="9525">
            <a:noFill/>
          </a:ln>
        </p:spPr>
        <p:txBody>
          <a:bodyPr wrap="square" lIns="54000" tIns="24300" rIns="54000" bIns="24300" anchor="t">
            <a:spAutoFit/>
          </a:bodyPr>
          <a:p>
            <a:pPr algn="ctr" eaLnBrk="0" hangingPunct="0"/>
            <a:r>
              <a:rPr lang="zh-CN" altLang="en-US" sz="21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线下现场理赔所需材料</a:t>
            </a:r>
            <a:endParaRPr lang="zh-CN" altLang="en-US" sz="21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13318" name="表格 13317"/>
          <p:cNvGraphicFramePr/>
          <p:nvPr/>
        </p:nvGraphicFramePr>
        <p:xfrm>
          <a:off x="1540669" y="660797"/>
          <a:ext cx="5553710" cy="3514725"/>
        </p:xfrm>
        <a:graphic>
          <a:graphicData uri="http://schemas.openxmlformats.org/drawingml/2006/table">
            <a:tbl>
              <a:tblPr/>
              <a:tblGrid>
                <a:gridCol w="718185"/>
                <a:gridCol w="4835525"/>
              </a:tblGrid>
              <a:tr h="791845">
                <a:tc>
                  <a:txBody>
                    <a:bodyPr wrap="square"/>
                    <a:lstStyle>
                      <a:lvl1pPr marL="228600" lvl="0" indent="-228600" algn="l" defTabSz="0" eaLnBrk="0" fontAlgn="ctr" latinLnBrk="1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b="1" i="0" u="none" kern="1200">
                          <a:latin typeface="Calibri" panose="020F0502020204030204" charset="0"/>
                        </a:defRPr>
                      </a:lvl1pPr>
                      <a:lvl2pPr lvl="1" indent="457200">
                        <a:defRPr sz="2400" kern="1200" baseline="0">
                          <a:sym typeface="Arial" panose="020B0604020202020204" pitchFamily="34" charset="0"/>
                        </a:defRPr>
                      </a:lvl2pPr>
                      <a:lvl3pPr lvl="2" indent="914400">
                        <a:defRPr sz="2000" i="0" kern="1200">
                          <a:solidFill>
                            <a:schemeClr val="tx2"/>
                          </a:solidFill>
                        </a:defRPr>
                      </a:lvl3pPr>
                      <a:lvl4pPr lvl="3" indent="1371600">
                        <a:defRPr sz="1800" i="0" kern="1200"/>
                      </a:lvl4pPr>
                      <a:lvl5pPr lvl="4" indent="1828800">
                        <a:defRPr sz="1800" kern="1200"/>
                      </a:lvl5pPr>
                    </a:lstStyle>
                    <a:p>
                      <a:pPr marL="0" lvl="0" indent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ClrTx/>
                        <a:buNone/>
                      </a:pPr>
                      <a:r>
                        <a:rPr lang="zh-CN" altLang="en-US" sz="135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Calibri" panose="020F0502020204030204" charset="0"/>
                        </a:rPr>
                        <a:t>理赔</a:t>
                      </a:r>
                      <a:endParaRPr lang="zh-CN" altLang="en-US" sz="135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Calibri" panose="020F0502020204030204" charset="0"/>
                      </a:endParaRPr>
                    </a:p>
                    <a:p>
                      <a:pPr marL="0" lvl="0" indent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ClrTx/>
                        <a:buNone/>
                      </a:pPr>
                      <a:r>
                        <a:rPr lang="zh-CN" altLang="en-US" sz="135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Calibri" panose="020F0502020204030204" charset="0"/>
                        </a:rPr>
                        <a:t>类型</a:t>
                      </a:r>
                      <a:endParaRPr lang="zh-CN" altLang="en-US" sz="135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Calibri" panose="020F0502020204030204" charset="0"/>
                      </a:endParaRPr>
                    </a:p>
                  </a:txBody>
                  <a:tcPr marL="68580" marR="68580" marT="34290" marB="34290" vert="horz" anchor="ctr" anchorCtr="1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>
                        <a:alpha val="100000"/>
                      </a:srgbClr>
                    </a:solidFill>
                  </a:tcPr>
                </a:tc>
                <a:tc>
                  <a:txBody>
                    <a:bodyPr wrap="square"/>
                    <a:lstStyle>
                      <a:lvl1pPr marL="228600" lvl="0" indent="-228600" algn="l" defTabSz="0" eaLnBrk="0" fontAlgn="ctr" latinLnBrk="1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b="1" i="0" u="none" kern="1200">
                          <a:latin typeface="Calibri" panose="020F0502020204030204" charset="0"/>
                        </a:defRPr>
                      </a:lvl1pPr>
                      <a:lvl2pPr lvl="1" indent="457200">
                        <a:defRPr sz="2400" kern="1200" baseline="0">
                          <a:sym typeface="Arial" panose="020B0604020202020204" pitchFamily="34" charset="0"/>
                        </a:defRPr>
                      </a:lvl2pPr>
                      <a:lvl3pPr lvl="2" indent="914400">
                        <a:defRPr sz="2000" i="0" kern="1200">
                          <a:solidFill>
                            <a:schemeClr val="tx2"/>
                          </a:solidFill>
                        </a:defRPr>
                      </a:lvl3pPr>
                      <a:lvl4pPr lvl="3" indent="1371600">
                        <a:defRPr sz="1800" i="0" kern="1200"/>
                      </a:lvl4pPr>
                      <a:lvl5pPr lvl="4" indent="1828800">
                        <a:defRPr sz="1800" kern="1200"/>
                      </a:lvl5pPr>
                    </a:lstStyle>
                    <a:p>
                      <a:pPr marL="0" lvl="0" indent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ClrTx/>
                        <a:buNone/>
                      </a:pPr>
                      <a:r>
                        <a:rPr lang="zh-CN" altLang="en-US" sz="135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Calibri" panose="020F0502020204030204" charset="0"/>
                        </a:rPr>
                        <a:t>申请理赔所需材料</a:t>
                      </a:r>
                      <a:endParaRPr lang="zh-CN" altLang="en-US" sz="135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Calibri" panose="020F0502020204030204" charset="0"/>
                      </a:endParaRPr>
                    </a:p>
                  </a:txBody>
                  <a:tcPr marL="68580" marR="68580" marT="34290" marB="34290" vert="horz" anchor="ctr" anchorCtr="1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>
                        <a:alpha val="100000"/>
                      </a:srgbClr>
                    </a:solidFill>
                  </a:tcPr>
                </a:tc>
              </a:tr>
              <a:tr h="1222375">
                <a:tc>
                  <a:txBody>
                    <a:bodyPr wrap="square"/>
                    <a:lstStyle>
                      <a:lvl1pPr marL="228600" lvl="0" indent="-228600" algn="l" defTabSz="0" eaLnBrk="0" fontAlgn="ctr" latinLnBrk="1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b="1" i="0" u="none" kern="1200">
                          <a:latin typeface="Calibri" panose="020F0502020204030204" charset="0"/>
                        </a:defRPr>
                      </a:lvl1pPr>
                      <a:lvl2pPr lvl="1" indent="457200">
                        <a:defRPr sz="2400" kern="1200" baseline="0">
                          <a:sym typeface="Arial" panose="020B0604020202020204" pitchFamily="34" charset="0"/>
                        </a:defRPr>
                      </a:lvl2pPr>
                      <a:lvl3pPr lvl="2" indent="914400">
                        <a:defRPr sz="2000" i="0" kern="1200">
                          <a:solidFill>
                            <a:schemeClr val="tx2"/>
                          </a:solidFill>
                        </a:defRPr>
                      </a:lvl3pPr>
                      <a:lvl4pPr lvl="3" indent="1371600">
                        <a:defRPr sz="1800" i="0" kern="1200"/>
                      </a:lvl4pPr>
                      <a:lvl5pPr lvl="4" indent="1828800">
                        <a:defRPr sz="1800" kern="1200"/>
                      </a:lvl5pPr>
                    </a:lstStyle>
                    <a:p>
                      <a:pPr marL="0" lvl="0" indent="0" algn="ctr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ClrTx/>
                        <a:buNone/>
                      </a:pPr>
                      <a:r>
                        <a:rPr lang="en-US" altLang="x-none" sz="1200" b="0" dirty="0">
                          <a:solidFill>
                            <a:srgbClr val="5F5F5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Calibri" panose="020F0502020204030204" charset="0"/>
                        </a:rPr>
                        <a:t> </a:t>
                      </a:r>
                      <a:r>
                        <a:rPr lang="zh-CN" altLang="en-US" sz="1350" b="0">
                          <a:latin typeface="微软雅黑" panose="020B0503020204020204" charset="-122"/>
                          <a:ea typeface="微软雅黑" panose="020B0503020204020204" charset="-122"/>
                          <a:sym typeface="Calibri" panose="020F0502020204030204" charset="0"/>
                        </a:rPr>
                        <a:t>门急诊</a:t>
                      </a:r>
                      <a:endParaRPr lang="en-US" altLang="x-none" sz="1350" b="0" dirty="0">
                        <a:solidFill>
                          <a:srgbClr val="5F5F5F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Calibri" panose="020F0502020204030204" charset="0"/>
                      </a:endParaRPr>
                    </a:p>
                    <a:p>
                      <a:pPr marL="0" lvl="0" indent="0" algn="ctr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ClrTx/>
                        <a:buNone/>
                      </a:pPr>
                      <a:endParaRPr lang="en-US" altLang="x-none" sz="1350" dirty="0">
                        <a:sym typeface="Calibri" panose="020F0502020204030204" charset="0"/>
                      </a:endParaRPr>
                    </a:p>
                  </a:txBody>
                  <a:tcPr marL="68580" marR="68580" marT="34290" marB="34290" vert="horz" anchor="ctr" anchorCtr="1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>
                        <a:alpha val="100000"/>
                      </a:srgbClr>
                    </a:solidFill>
                  </a:tcPr>
                </a:tc>
                <a:tc>
                  <a:txBody>
                    <a:bodyPr wrap="square"/>
                    <a:lstStyle>
                      <a:lvl1pPr marL="228600" lvl="0" indent="-228600" algn="l" defTabSz="0" eaLnBrk="0" fontAlgn="ctr" latinLnBrk="1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b="1" i="0" u="none" kern="1200">
                          <a:latin typeface="Calibri" panose="020F0502020204030204" charset="0"/>
                        </a:defRPr>
                      </a:lvl1pPr>
                      <a:lvl2pPr lvl="1" indent="457200">
                        <a:defRPr sz="2400" kern="1200" baseline="0">
                          <a:sym typeface="Arial" panose="020B0604020202020204" pitchFamily="34" charset="0"/>
                        </a:defRPr>
                      </a:lvl2pPr>
                      <a:lvl3pPr lvl="2" indent="914400">
                        <a:defRPr sz="2000" i="0" kern="1200">
                          <a:solidFill>
                            <a:schemeClr val="tx2"/>
                          </a:solidFill>
                        </a:defRPr>
                      </a:lvl3pPr>
                      <a:lvl4pPr lvl="3" indent="1371600">
                        <a:defRPr sz="1800" i="0" kern="1200"/>
                      </a:lvl4pPr>
                      <a:lvl5pPr lvl="4" indent="1828800">
                        <a:defRPr sz="1800" kern="1200"/>
                      </a:lvl5pPr>
                    </a:lstStyle>
                    <a:p>
                      <a:pPr marL="0" lvl="0" indent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ClrTx/>
                        <a:buNone/>
                      </a:pPr>
                      <a:r>
                        <a:rPr lang="en-US" altLang="zh-CN" sz="1350" b="0">
                          <a:latin typeface="微软雅黑" panose="020B0503020204020204" charset="-122"/>
                          <a:ea typeface="微软雅黑" panose="020B0503020204020204" charset="-122"/>
                          <a:sym typeface="Calibri" panose="020F0502020204030204" charset="0"/>
                        </a:rPr>
                        <a:t>1</a:t>
                      </a:r>
                      <a:r>
                        <a:rPr lang="zh-CN" altLang="en-US" sz="1350" b="0">
                          <a:latin typeface="微软雅黑" panose="020B0503020204020204" charset="-122"/>
                          <a:ea typeface="微软雅黑" panose="020B0503020204020204" charset="-122"/>
                          <a:sym typeface="Calibri" panose="020F0502020204030204" charset="0"/>
                        </a:rPr>
                        <a:t>）个人医疗保险索赔单（保险公司提供）；</a:t>
                      </a:r>
                      <a:endParaRPr lang="zh-CN" altLang="en-US" sz="1350" b="0">
                        <a:latin typeface="微软雅黑" panose="020B0503020204020204" charset="-122"/>
                        <a:ea typeface="微软雅黑" panose="020B0503020204020204" charset="-122"/>
                        <a:sym typeface="Calibri" panose="020F0502020204030204" charset="0"/>
                      </a:endParaRPr>
                    </a:p>
                    <a:p>
                      <a:pPr marL="0" lvl="0" indent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ClrTx/>
                        <a:buNone/>
                      </a:pPr>
                      <a:r>
                        <a:rPr lang="en-US" altLang="zh-CN" sz="1350" b="0">
                          <a:latin typeface="微软雅黑" panose="020B0503020204020204" charset="-122"/>
                          <a:ea typeface="微软雅黑" panose="020B0503020204020204" charset="-122"/>
                          <a:sym typeface="Calibri" panose="020F0502020204030204" charset="0"/>
                        </a:rPr>
                        <a:t>2</a:t>
                      </a:r>
                      <a:r>
                        <a:rPr lang="zh-CN" altLang="en-US" sz="1350" b="0">
                          <a:latin typeface="微软雅黑" panose="020B0503020204020204" charset="-122"/>
                          <a:ea typeface="微软雅黑" panose="020B0503020204020204" charset="-122"/>
                          <a:sym typeface="Calibri" panose="020F0502020204030204" charset="0"/>
                        </a:rPr>
                        <a:t>）被保险人身份证正反面复印件</a:t>
                      </a:r>
                      <a:endParaRPr lang="zh-CN" altLang="en-US" sz="1350" b="0">
                        <a:latin typeface="微软雅黑" panose="020B0503020204020204" charset="-122"/>
                        <a:ea typeface="微软雅黑" panose="020B0503020204020204" charset="-122"/>
                        <a:sym typeface="Calibri" panose="020F0502020204030204" charset="0"/>
                      </a:endParaRPr>
                    </a:p>
                    <a:p>
                      <a:pPr marL="0" lvl="0" indent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ClrTx/>
                        <a:buNone/>
                      </a:pPr>
                      <a:r>
                        <a:rPr lang="en-US" altLang="zh-CN" sz="1350" b="0">
                          <a:latin typeface="微软雅黑" panose="020B0503020204020204" charset="-122"/>
                          <a:ea typeface="微软雅黑" panose="020B0503020204020204" charset="-122"/>
                          <a:sym typeface="Calibri" panose="020F0502020204030204" charset="0"/>
                        </a:rPr>
                        <a:t>3</a:t>
                      </a:r>
                      <a:r>
                        <a:rPr lang="zh-CN" altLang="en-US" sz="1350" b="0">
                          <a:latin typeface="微软雅黑" panose="020B0503020204020204" charset="-122"/>
                          <a:ea typeface="微软雅黑" panose="020B0503020204020204" charset="-122"/>
                          <a:sym typeface="Calibri" panose="020F0502020204030204" charset="0"/>
                        </a:rPr>
                        <a:t>）发票对应的门急诊病历复印件</a:t>
                      </a:r>
                      <a:endParaRPr lang="zh-CN" altLang="en-US" sz="1350" b="0">
                        <a:latin typeface="微软雅黑" panose="020B0503020204020204" charset="-122"/>
                        <a:ea typeface="微软雅黑" panose="020B0503020204020204" charset="-122"/>
                        <a:sym typeface="Calibri" panose="020F0502020204030204" charset="0"/>
                      </a:endParaRPr>
                    </a:p>
                    <a:p>
                      <a:pPr marL="0" lvl="0" indent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ClrTx/>
                        <a:buNone/>
                      </a:pPr>
                      <a:r>
                        <a:rPr lang="en-US" altLang="zh-CN" sz="1350" b="0">
                          <a:solidFill>
                            <a:srgbClr val="3232F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Arial" panose="020B0604020202020204" pitchFamily="34" charset="0"/>
                        </a:rPr>
                        <a:t>4</a:t>
                      </a:r>
                      <a:r>
                        <a:rPr lang="zh-CN" altLang="en-US" sz="1350" b="0">
                          <a:solidFill>
                            <a:srgbClr val="3232F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Arial" panose="020B0604020202020204" pitchFamily="34" charset="0"/>
                        </a:rPr>
                        <a:t>）门急诊发票原件；</a:t>
                      </a:r>
                      <a:endParaRPr lang="zh-CN" altLang="en-US" sz="1350">
                        <a:solidFill>
                          <a:srgbClr val="3232FE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Arial" panose="020B0604020202020204" pitchFamily="34" charset="0"/>
                      </a:endParaRPr>
                    </a:p>
                  </a:txBody>
                  <a:tcPr marL="68580" marR="68580" marT="34290" marB="34290" vert="horz" anchor="ctr" anchorCtr="1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>
                        <a:alpha val="100000"/>
                      </a:srgbClr>
                    </a:solidFill>
                  </a:tcPr>
                </a:tc>
              </a:tr>
              <a:tr h="1500505">
                <a:tc>
                  <a:txBody>
                    <a:bodyPr wrap="square"/>
                    <a:lstStyle>
                      <a:lvl1pPr marL="228600" lvl="0" indent="-228600" algn="l" defTabSz="0" eaLnBrk="0" fontAlgn="ctr" latinLnBrk="1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b="1" i="0" u="none" kern="1200">
                          <a:latin typeface="Calibri" panose="020F0502020204030204" charset="0"/>
                        </a:defRPr>
                      </a:lvl1pPr>
                      <a:lvl2pPr lvl="1" indent="457200">
                        <a:defRPr sz="2400" kern="1200" baseline="0">
                          <a:sym typeface="Arial" panose="020B0604020202020204" pitchFamily="34" charset="0"/>
                        </a:defRPr>
                      </a:lvl2pPr>
                      <a:lvl3pPr lvl="2" indent="914400">
                        <a:defRPr sz="2000" i="0" kern="1200">
                          <a:solidFill>
                            <a:schemeClr val="tx2"/>
                          </a:solidFill>
                        </a:defRPr>
                      </a:lvl3pPr>
                      <a:lvl4pPr lvl="3" indent="1371600">
                        <a:defRPr sz="1800" i="0" kern="1200"/>
                      </a:lvl4pPr>
                      <a:lvl5pPr lvl="4" indent="1828800">
                        <a:defRPr sz="1800" kern="1200"/>
                      </a:lvl5pPr>
                    </a:lstStyle>
                    <a:p>
                      <a:pPr marL="0" lvl="0" indent="0" algn="ctr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ClrTx/>
                        <a:buNone/>
                      </a:pPr>
                      <a:r>
                        <a:rPr lang="zh-CN" altLang="en-US" sz="1350" b="0">
                          <a:latin typeface="微软雅黑" panose="020B0503020204020204" charset="-122"/>
                          <a:ea typeface="微软雅黑" panose="020B0503020204020204" charset="-122"/>
                          <a:sym typeface="Calibri" panose="020F0502020204030204" charset="0"/>
                        </a:rPr>
                        <a:t>住院</a:t>
                      </a:r>
                      <a:endParaRPr lang="zh-CN" altLang="en-US" sz="1350" b="0">
                        <a:latin typeface="微软雅黑" panose="020B0503020204020204" charset="-122"/>
                        <a:ea typeface="微软雅黑" panose="020B0503020204020204" charset="-122"/>
                        <a:sym typeface="Calibri" panose="020F0502020204030204" charset="0"/>
                      </a:endParaRPr>
                    </a:p>
                  </a:txBody>
                  <a:tcPr marL="68580" marR="68580" marT="34290" marB="34290" vert="horz" anchor="ctr" anchorCtr="1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>
                        <a:alpha val="100000"/>
                      </a:srgbClr>
                    </a:solidFill>
                  </a:tcPr>
                </a:tc>
                <a:tc>
                  <a:txBody>
                    <a:bodyPr wrap="square"/>
                    <a:lstStyle>
                      <a:lvl1pPr marL="228600" lvl="0" indent="-228600" algn="l" defTabSz="0" eaLnBrk="0" fontAlgn="ctr" latinLnBrk="1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b="1" i="0" u="none" kern="1200">
                          <a:latin typeface="Calibri" panose="020F0502020204030204" charset="0"/>
                        </a:defRPr>
                      </a:lvl1pPr>
                      <a:lvl2pPr lvl="1" indent="457200">
                        <a:defRPr sz="2400" kern="1200" baseline="0">
                          <a:sym typeface="Arial" panose="020B0604020202020204" pitchFamily="34" charset="0"/>
                        </a:defRPr>
                      </a:lvl2pPr>
                      <a:lvl3pPr lvl="2" indent="914400">
                        <a:defRPr sz="2000" i="0" kern="1200">
                          <a:solidFill>
                            <a:schemeClr val="tx2"/>
                          </a:solidFill>
                        </a:defRPr>
                      </a:lvl3pPr>
                      <a:lvl4pPr lvl="3" indent="1371600">
                        <a:defRPr sz="1800" i="0" kern="1200"/>
                      </a:lvl4pPr>
                      <a:lvl5pPr lvl="4" indent="1828800">
                        <a:defRPr sz="1800" kern="1200"/>
                      </a:lvl5pPr>
                    </a:lstStyle>
                    <a:p>
                      <a:pPr marL="0" lvl="0" indent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ClrTx/>
                        <a:buNone/>
                      </a:pPr>
                      <a:r>
                        <a:rPr lang="en-US" altLang="zh-CN" sz="1350" b="0">
                          <a:latin typeface="微软雅黑" panose="020B0503020204020204" charset="-122"/>
                          <a:ea typeface="微软雅黑" panose="020B0503020204020204" charset="-122"/>
                          <a:sym typeface="Calibri" panose="020F0502020204030204" charset="0"/>
                        </a:rPr>
                        <a:t>1</a:t>
                      </a:r>
                      <a:r>
                        <a:rPr lang="zh-CN" altLang="en-US" sz="1350" b="0">
                          <a:latin typeface="微软雅黑" panose="020B0503020204020204" charset="-122"/>
                          <a:ea typeface="微软雅黑" panose="020B0503020204020204" charset="-122"/>
                          <a:sym typeface="Calibri" panose="020F0502020204030204" charset="0"/>
                        </a:rPr>
                        <a:t>）个人医疗保险索赔单（保险公司提供）；</a:t>
                      </a:r>
                      <a:endParaRPr lang="zh-CN" altLang="en-US" sz="1350" b="0">
                        <a:latin typeface="微软雅黑" panose="020B0503020204020204" charset="-122"/>
                        <a:ea typeface="微软雅黑" panose="020B0503020204020204" charset="-122"/>
                        <a:sym typeface="Calibri" panose="020F0502020204030204" charset="0"/>
                      </a:endParaRPr>
                    </a:p>
                    <a:p>
                      <a:pPr marL="0" lvl="0" indent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ClrTx/>
                        <a:buNone/>
                      </a:pPr>
                      <a:r>
                        <a:rPr lang="en-US" altLang="zh-CN" sz="1350" b="0">
                          <a:latin typeface="微软雅黑" panose="020B0503020204020204" charset="-122"/>
                          <a:ea typeface="微软雅黑" panose="020B0503020204020204" charset="-122"/>
                          <a:sym typeface="Calibri" panose="020F0502020204030204" charset="0"/>
                        </a:rPr>
                        <a:t>2</a:t>
                      </a:r>
                      <a:r>
                        <a:rPr lang="zh-CN" altLang="en-US" sz="1350" b="0">
                          <a:latin typeface="微软雅黑" panose="020B0503020204020204" charset="-122"/>
                          <a:ea typeface="微软雅黑" panose="020B0503020204020204" charset="-122"/>
                          <a:sym typeface="Calibri" panose="020F0502020204030204" charset="0"/>
                        </a:rPr>
                        <a:t>）被保险人身份证正反面复印件</a:t>
                      </a:r>
                      <a:endParaRPr lang="zh-CN" altLang="en-US" sz="1350" b="0">
                        <a:latin typeface="微软雅黑" panose="020B0503020204020204" charset="-122"/>
                        <a:ea typeface="微软雅黑" panose="020B0503020204020204" charset="-122"/>
                        <a:sym typeface="Calibri" panose="020F0502020204030204" charset="0"/>
                      </a:endParaRPr>
                    </a:p>
                    <a:p>
                      <a:pPr marL="0" lvl="0" indent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ClrTx/>
                        <a:buNone/>
                      </a:pPr>
                      <a:r>
                        <a:rPr lang="en-US" altLang="zh-CN" sz="1350" b="0">
                          <a:latin typeface="微软雅黑" panose="020B0503020204020204" charset="-122"/>
                          <a:ea typeface="微软雅黑" panose="020B0503020204020204" charset="-122"/>
                          <a:sym typeface="Calibri" panose="020F0502020204030204" charset="0"/>
                        </a:rPr>
                        <a:t>3</a:t>
                      </a:r>
                      <a:r>
                        <a:rPr lang="zh-CN" altLang="en-US" sz="1350" b="0">
                          <a:latin typeface="微软雅黑" panose="020B0503020204020204" charset="-122"/>
                          <a:ea typeface="微软雅黑" panose="020B0503020204020204" charset="-122"/>
                          <a:sym typeface="Calibri" panose="020F0502020204030204" charset="0"/>
                        </a:rPr>
                        <a:t>）出院小结复印件；</a:t>
                      </a:r>
                      <a:endParaRPr lang="zh-CN" altLang="en-US" sz="1350" b="0">
                        <a:latin typeface="微软雅黑" panose="020B0503020204020204" charset="-122"/>
                        <a:ea typeface="微软雅黑" panose="020B0503020204020204" charset="-122"/>
                        <a:sym typeface="Calibri" panose="020F0502020204030204" charset="0"/>
                      </a:endParaRPr>
                    </a:p>
                    <a:p>
                      <a:pPr marL="0" lvl="0" indent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ClrTx/>
                        <a:buNone/>
                      </a:pPr>
                      <a:r>
                        <a:rPr lang="en-US" altLang="zh-CN" sz="1350" b="0">
                          <a:solidFill>
                            <a:srgbClr val="3232F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Calibri" panose="020F0502020204030204" charset="0"/>
                        </a:rPr>
                        <a:t>4</a:t>
                      </a:r>
                      <a:r>
                        <a:rPr lang="zh-CN" altLang="en-US" sz="1350" b="0">
                          <a:solidFill>
                            <a:srgbClr val="3232F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Calibri" panose="020F0502020204030204" charset="0"/>
                        </a:rPr>
                        <a:t>）住院费用发票原件；</a:t>
                      </a:r>
                      <a:endParaRPr lang="zh-CN" altLang="en-US" sz="1350" b="0">
                        <a:solidFill>
                          <a:srgbClr val="3232FE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Calibri" panose="020F0502020204030204" charset="0"/>
                      </a:endParaRPr>
                    </a:p>
                    <a:p>
                      <a:pPr marL="0" lvl="0" indent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ClrTx/>
                        <a:buNone/>
                      </a:pPr>
                      <a:r>
                        <a:rPr lang="en-US" altLang="zh-CN" sz="1350" b="0">
                          <a:latin typeface="微软雅黑" panose="020B0503020204020204" charset="-122"/>
                          <a:ea typeface="微软雅黑" panose="020B0503020204020204" charset="-122"/>
                          <a:sym typeface="Calibri" panose="020F0502020204030204" charset="0"/>
                        </a:rPr>
                        <a:t>5</a:t>
                      </a:r>
                      <a:r>
                        <a:rPr lang="zh-CN" altLang="en-US" sz="1350" b="0">
                          <a:latin typeface="微软雅黑" panose="020B0503020204020204" charset="-122"/>
                          <a:ea typeface="微软雅黑" panose="020B0503020204020204" charset="-122"/>
                          <a:sym typeface="Calibri" panose="020F0502020204030204" charset="0"/>
                        </a:rPr>
                        <a:t>）住院费用明细单复印件</a:t>
                      </a:r>
                      <a:endParaRPr lang="zh-CN" altLang="en-US" sz="1350">
                        <a:latin typeface="微软雅黑" panose="020B0503020204020204" charset="-122"/>
                        <a:ea typeface="微软雅黑" panose="020B0503020204020204" charset="-122"/>
                        <a:sym typeface="Calibri" panose="020F0502020204030204" charset="0"/>
                      </a:endParaRPr>
                    </a:p>
                  </a:txBody>
                  <a:tcPr marL="68580" marR="68580" marT="34290" marB="34290" vert="horz" anchor="ctr" anchorCtr="1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0259" name="矩形 11292"/>
          <p:cNvSpPr>
            <a:spLocks noGrp="1"/>
          </p:cNvSpPr>
          <p:nvPr/>
        </p:nvSpPr>
        <p:spPr>
          <a:xfrm>
            <a:off x="1494235" y="4121944"/>
            <a:ext cx="5961459" cy="852488"/>
          </a:xfrm>
          <a:prstGeom prst="rect">
            <a:avLst/>
          </a:prstGeom>
          <a:noFill/>
          <a:ln w="9525">
            <a:noFill/>
          </a:ln>
        </p:spPr>
        <p:txBody>
          <a:bodyPr wrap="square" anchor="ctr"/>
          <a:p>
            <a:pPr eaLnBrk="0" hangingPunct="0">
              <a:lnSpc>
                <a:spcPct val="90000"/>
              </a:lnSpc>
            </a:pPr>
            <a:r>
              <a:rPr lang="zh-CN" altLang="en-US" sz="12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Calibri Light" panose="020F0302020204030204" charset="0"/>
              </a:rPr>
              <a:t>注：</a:t>
            </a:r>
            <a:r>
              <a:rPr lang="zh-CN" altLang="en-US" sz="9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Calibri Light" panose="020F0302020204030204" charset="0"/>
              </a:rPr>
              <a:t>1、如需退还发票原件还需附上发票复印件，并在《团体医疗保险索赔单》备注中注明需要退回原件，否则默认为不退回任何原始票据（电子发票不退还）。</a:t>
            </a:r>
            <a:br>
              <a:rPr lang="zh-CN" altLang="en-US" sz="9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Calibri Light" panose="020F0302020204030204" charset="0"/>
              </a:rPr>
            </a:br>
            <a:r>
              <a:rPr lang="zh-CN" altLang="en-US" sz="9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Calibri Light" panose="020F0302020204030204" charset="0"/>
              </a:rPr>
              <a:t>        2、如果因急诊而未使用医保卡就诊的，可先将医疗发票先复印一份（之后理赔需用到）然后持医疗发票原件（医保中心会收掉）、医保卡以及病历本至区社保中心作费用结算，凭费用结算单原件以及原始发票复印件等材料再申请理赔</a:t>
            </a:r>
            <a:endParaRPr lang="zh-CN" altLang="en-US" sz="9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Calibri Light" panose="020F0302020204030204" charset="0"/>
            </a:endParaRPr>
          </a:p>
        </p:txBody>
      </p:sp>
      <p:sp>
        <p:nvSpPr>
          <p:cNvPr id="10260" name="日期占位符 1"/>
          <p:cNvSpPr/>
          <p:nvPr>
            <p:ph type="dt" sz="half" idx="10"/>
          </p:nvPr>
        </p:nvSpPr>
        <p:spPr/>
        <p:txBody>
          <a:bodyPr wrap="square" anchor="ctr"/>
          <a:p>
            <a:pPr indent="0"/>
            <a:fld id="{BB962C8B-B14F-4D97-AF65-F5344CB8AC3E}" type="datetime1">
              <a:rPr lang="zh-CN" altLang="en-US" sz="1350" dirty="0">
                <a:solidFill>
                  <a:srgbClr val="898989"/>
                </a:solidFill>
              </a:rPr>
            </a:fld>
            <a:endParaRPr lang="zh-CN" altLang="en-US" sz="135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1" name="灯片编号占位符 1"/>
          <p:cNvSpPr/>
          <p:nvPr/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 w="9525">
            <a:noFill/>
          </a:ln>
        </p:spPr>
        <p:txBody>
          <a:bodyPr wrap="square" anchor="ctr"/>
          <a:p>
            <a:pPr algn="r"/>
            <a:fld id="{9A0DB2DC-4C9A-4742-B13C-FB6460FD3503}" type="slidenum">
              <a:rPr lang="zh-CN" altLang="en-US" sz="900" dirty="0">
                <a:solidFill>
                  <a:srgbClr val="898989"/>
                </a:solidFill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900" dirty="0">
              <a:solidFill>
                <a:srgbClr val="898989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10242" name="平行四边形 1"/>
          <p:cNvSpPr/>
          <p:nvPr/>
        </p:nvSpPr>
        <p:spPr>
          <a:xfrm>
            <a:off x="447675" y="176213"/>
            <a:ext cx="8696325" cy="413147"/>
          </a:xfrm>
          <a:prstGeom prst="parallelogram">
            <a:avLst>
              <a:gd name="adj" fmla="val 41424"/>
            </a:avLst>
          </a:prstGeom>
          <a:solidFill>
            <a:srgbClr val="1C4885"/>
          </a:solidFill>
          <a:ln w="9525">
            <a:noFill/>
          </a:ln>
        </p:spPr>
        <p:txBody>
          <a:bodyPr anchor="ctr"/>
          <a:p>
            <a:pPr algn="ctr" eaLnBrk="0" hangingPunct="0"/>
            <a:endParaRPr lang="zh-CN" altLang="en-US" sz="1350" dirty="0">
              <a:solidFill>
                <a:srgbClr val="FFFFFF"/>
              </a:solidFill>
              <a:latin typeface="Calibri" panose="020F0502020204030204" charset="0"/>
              <a:ea typeface="宋体" panose="02010600030101010101" pitchFamily="2" charset="-122"/>
              <a:sym typeface="Calibri" panose="020F0502020204030204" charset="0"/>
            </a:endParaRPr>
          </a:p>
        </p:txBody>
      </p:sp>
      <p:sp>
        <p:nvSpPr>
          <p:cNvPr id="10243" name="平行四边形 2"/>
          <p:cNvSpPr/>
          <p:nvPr/>
        </p:nvSpPr>
        <p:spPr>
          <a:xfrm>
            <a:off x="0" y="176213"/>
            <a:ext cx="564356" cy="413147"/>
          </a:xfrm>
          <a:prstGeom prst="parallelogram">
            <a:avLst>
              <a:gd name="adj" fmla="val 41492"/>
            </a:avLst>
          </a:prstGeom>
          <a:solidFill>
            <a:srgbClr val="002060"/>
          </a:solidFill>
          <a:ln w="9525">
            <a:noFill/>
          </a:ln>
        </p:spPr>
        <p:txBody>
          <a:bodyPr anchor="ctr"/>
          <a:p>
            <a:pPr algn="ctr" eaLnBrk="0" hangingPunct="0"/>
            <a:r>
              <a:rPr lang="en-US" altLang="x-none" sz="21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rPr>
              <a:t>3</a:t>
            </a:r>
            <a:endParaRPr lang="en-US" altLang="x-none" sz="2100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Calibri" panose="020F0502020204030204" charset="0"/>
            </a:endParaRPr>
          </a:p>
        </p:txBody>
      </p:sp>
      <p:sp>
        <p:nvSpPr>
          <p:cNvPr id="10244" name="Copyright Notice"/>
          <p:cNvSpPr/>
          <p:nvPr/>
        </p:nvSpPr>
        <p:spPr>
          <a:xfrm>
            <a:off x="628650" y="197485"/>
            <a:ext cx="3091180" cy="370840"/>
          </a:xfrm>
          <a:prstGeom prst="rect">
            <a:avLst/>
          </a:prstGeom>
          <a:noFill/>
          <a:ln w="9525">
            <a:noFill/>
          </a:ln>
        </p:spPr>
        <p:txBody>
          <a:bodyPr wrap="square" lIns="54000" tIns="24300" rIns="54000" bIns="24300" anchor="t">
            <a:spAutoFit/>
          </a:bodyPr>
          <a:p>
            <a:pPr algn="ctr" eaLnBrk="0" hangingPunct="0"/>
            <a:r>
              <a:rPr lang="zh-CN" altLang="en-US" sz="21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门急诊线上理赔所需材料</a:t>
            </a:r>
            <a:endParaRPr lang="zh-CN" altLang="en-US" sz="21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13318" name="表格 13317"/>
          <p:cNvGraphicFramePr/>
          <p:nvPr/>
        </p:nvGraphicFramePr>
        <p:xfrm>
          <a:off x="1540669" y="660797"/>
          <a:ext cx="5553710" cy="2679700"/>
        </p:xfrm>
        <a:graphic>
          <a:graphicData uri="http://schemas.openxmlformats.org/drawingml/2006/table">
            <a:tbl>
              <a:tblPr/>
              <a:tblGrid>
                <a:gridCol w="718185"/>
                <a:gridCol w="4835525"/>
              </a:tblGrid>
              <a:tr h="791845">
                <a:tc>
                  <a:txBody>
                    <a:bodyPr wrap="square"/>
                    <a:lstStyle>
                      <a:lvl1pPr marL="228600" lvl="0" indent="-228600" algn="l" defTabSz="0" eaLnBrk="0" fontAlgn="ctr" latinLnBrk="1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b="1" i="0" u="none" kern="1200">
                          <a:latin typeface="Calibri" panose="020F0502020204030204" charset="0"/>
                        </a:defRPr>
                      </a:lvl1pPr>
                      <a:lvl2pPr lvl="1" indent="457200">
                        <a:defRPr sz="2400" kern="1200" baseline="0">
                          <a:sym typeface="Arial" panose="020B0604020202020204" pitchFamily="34" charset="0"/>
                        </a:defRPr>
                      </a:lvl2pPr>
                      <a:lvl3pPr lvl="2" indent="914400">
                        <a:defRPr sz="2000" i="0" kern="1200">
                          <a:solidFill>
                            <a:schemeClr val="tx2"/>
                          </a:solidFill>
                        </a:defRPr>
                      </a:lvl3pPr>
                      <a:lvl4pPr lvl="3" indent="1371600">
                        <a:defRPr sz="1800" i="0" kern="1200"/>
                      </a:lvl4pPr>
                      <a:lvl5pPr lvl="4" indent="1828800">
                        <a:defRPr sz="1800" kern="1200"/>
                      </a:lvl5pPr>
                    </a:lstStyle>
                    <a:p>
                      <a:pPr marL="0" lvl="0" indent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ClrTx/>
                        <a:buNone/>
                      </a:pPr>
                      <a:r>
                        <a:rPr lang="zh-CN" altLang="en-US" sz="135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Calibri" panose="020F0502020204030204" charset="0"/>
                        </a:rPr>
                        <a:t>理赔</a:t>
                      </a:r>
                      <a:endParaRPr lang="zh-CN" altLang="en-US" sz="135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Calibri" panose="020F0502020204030204" charset="0"/>
                      </a:endParaRPr>
                    </a:p>
                    <a:p>
                      <a:pPr marL="0" lvl="0" indent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ClrTx/>
                        <a:buNone/>
                      </a:pPr>
                      <a:r>
                        <a:rPr lang="zh-CN" altLang="en-US" sz="135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Calibri" panose="020F0502020204030204" charset="0"/>
                        </a:rPr>
                        <a:t>类型</a:t>
                      </a:r>
                      <a:endParaRPr lang="zh-CN" altLang="en-US" sz="135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Calibri" panose="020F0502020204030204" charset="0"/>
                      </a:endParaRPr>
                    </a:p>
                  </a:txBody>
                  <a:tcPr marL="68580" marR="68580" marT="34290" marB="34290" vert="horz" anchor="ctr" anchorCtr="1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>
                        <a:alpha val="100000"/>
                      </a:srgbClr>
                    </a:solidFill>
                  </a:tcPr>
                </a:tc>
                <a:tc>
                  <a:txBody>
                    <a:bodyPr wrap="square"/>
                    <a:lstStyle>
                      <a:lvl1pPr marL="228600" lvl="0" indent="-228600" algn="l" defTabSz="0" eaLnBrk="0" fontAlgn="ctr" latinLnBrk="1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b="1" i="0" u="none" kern="1200">
                          <a:latin typeface="Calibri" panose="020F0502020204030204" charset="0"/>
                        </a:defRPr>
                      </a:lvl1pPr>
                      <a:lvl2pPr lvl="1" indent="457200">
                        <a:defRPr sz="2400" kern="1200" baseline="0">
                          <a:sym typeface="Arial" panose="020B0604020202020204" pitchFamily="34" charset="0"/>
                        </a:defRPr>
                      </a:lvl2pPr>
                      <a:lvl3pPr lvl="2" indent="914400">
                        <a:defRPr sz="2000" i="0" kern="1200">
                          <a:solidFill>
                            <a:schemeClr val="tx2"/>
                          </a:solidFill>
                        </a:defRPr>
                      </a:lvl3pPr>
                      <a:lvl4pPr lvl="3" indent="1371600">
                        <a:defRPr sz="1800" i="0" kern="1200"/>
                      </a:lvl4pPr>
                      <a:lvl5pPr lvl="4" indent="1828800">
                        <a:defRPr sz="1800" kern="1200"/>
                      </a:lvl5pPr>
                    </a:lstStyle>
                    <a:p>
                      <a:pPr marL="0" lvl="0" indent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ClrTx/>
                        <a:buNone/>
                      </a:pPr>
                      <a:r>
                        <a:rPr lang="zh-CN" altLang="en-US" sz="1350" b="1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Calibri" panose="020F0502020204030204" charset="0"/>
                        </a:rPr>
                        <a:t>申请理赔所需材料</a:t>
                      </a:r>
                      <a:endParaRPr lang="zh-CN" altLang="en-US" sz="1350" b="1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Calibri" panose="020F0502020204030204" charset="0"/>
                      </a:endParaRPr>
                    </a:p>
                  </a:txBody>
                  <a:tcPr marL="68580" marR="68580" marT="34290" marB="34290" vert="horz" anchor="ctr" anchorCtr="1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BBB59">
                        <a:alpha val="100000"/>
                      </a:srgbClr>
                    </a:solidFill>
                  </a:tcPr>
                </a:tc>
              </a:tr>
              <a:tr h="1887855">
                <a:tc>
                  <a:txBody>
                    <a:bodyPr wrap="square"/>
                    <a:lstStyle>
                      <a:lvl1pPr marL="228600" lvl="0" indent="-228600" algn="l" defTabSz="0" eaLnBrk="0" fontAlgn="ctr" latinLnBrk="1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b="1" i="0" u="none" kern="1200">
                          <a:latin typeface="Calibri" panose="020F0502020204030204" charset="0"/>
                        </a:defRPr>
                      </a:lvl1pPr>
                      <a:lvl2pPr lvl="1" indent="457200">
                        <a:defRPr sz="2400" kern="1200" baseline="0">
                          <a:sym typeface="Arial" panose="020B0604020202020204" pitchFamily="34" charset="0"/>
                        </a:defRPr>
                      </a:lvl2pPr>
                      <a:lvl3pPr lvl="2" indent="914400">
                        <a:defRPr sz="2000" i="0" kern="1200">
                          <a:solidFill>
                            <a:schemeClr val="tx2"/>
                          </a:solidFill>
                        </a:defRPr>
                      </a:lvl3pPr>
                      <a:lvl4pPr lvl="3" indent="1371600">
                        <a:defRPr sz="1800" i="0" kern="1200"/>
                      </a:lvl4pPr>
                      <a:lvl5pPr lvl="4" indent="1828800">
                        <a:defRPr sz="1800" kern="1200"/>
                      </a:lvl5pPr>
                    </a:lstStyle>
                    <a:p>
                      <a:pPr marL="0" lvl="0" indent="0" algn="ctr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ClrTx/>
                        <a:buNone/>
                      </a:pPr>
                      <a:r>
                        <a:rPr lang="en-US" altLang="x-none" sz="1200" b="0" dirty="0">
                          <a:solidFill>
                            <a:srgbClr val="5F5F5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Calibri" panose="020F0502020204030204" charset="0"/>
                        </a:rPr>
                        <a:t> </a:t>
                      </a:r>
                      <a:r>
                        <a:rPr lang="zh-CN" altLang="en-US" sz="1350" b="0">
                          <a:latin typeface="微软雅黑" panose="020B0503020204020204" charset="-122"/>
                          <a:ea typeface="微软雅黑" panose="020B0503020204020204" charset="-122"/>
                          <a:sym typeface="Calibri" panose="020F0502020204030204" charset="0"/>
                        </a:rPr>
                        <a:t>门急诊</a:t>
                      </a:r>
                      <a:endParaRPr lang="en-US" altLang="x-none" sz="1350" b="0" dirty="0">
                        <a:solidFill>
                          <a:srgbClr val="5F5F5F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Calibri" panose="020F0502020204030204" charset="0"/>
                      </a:endParaRPr>
                    </a:p>
                    <a:p>
                      <a:pPr marL="0" lvl="0" indent="0" algn="ctr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ClrTx/>
                        <a:buNone/>
                      </a:pPr>
                      <a:endParaRPr lang="en-US" altLang="x-none" sz="1350" dirty="0">
                        <a:sym typeface="Calibri" panose="020F0502020204030204" charset="0"/>
                      </a:endParaRPr>
                    </a:p>
                  </a:txBody>
                  <a:tcPr marL="68580" marR="68580" marT="34290" marB="34290" vert="horz" anchor="ctr" anchorCtr="1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>
                        <a:alpha val="100000"/>
                      </a:srgbClr>
                    </a:solidFill>
                  </a:tcPr>
                </a:tc>
                <a:tc>
                  <a:txBody>
                    <a:bodyPr wrap="square"/>
                    <a:lstStyle>
                      <a:lvl1pPr marL="228600" lvl="0" indent="-228600" algn="l" defTabSz="0" eaLnBrk="0" fontAlgn="ctr" latinLnBrk="1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 sz="2800" b="1" i="0" u="none" kern="1200">
                          <a:latin typeface="Calibri" panose="020F0502020204030204" charset="0"/>
                        </a:defRPr>
                      </a:lvl1pPr>
                      <a:lvl2pPr lvl="1" indent="457200">
                        <a:defRPr sz="2400" kern="1200" baseline="0">
                          <a:sym typeface="Arial" panose="020B0604020202020204" pitchFamily="34" charset="0"/>
                        </a:defRPr>
                      </a:lvl2pPr>
                      <a:lvl3pPr lvl="2" indent="914400">
                        <a:defRPr sz="2000" i="0" kern="1200">
                          <a:solidFill>
                            <a:schemeClr val="tx2"/>
                          </a:solidFill>
                        </a:defRPr>
                      </a:lvl3pPr>
                      <a:lvl4pPr lvl="3" indent="1371600">
                        <a:defRPr sz="1800" i="0" kern="1200"/>
                      </a:lvl4pPr>
                      <a:lvl5pPr lvl="4" indent="1828800">
                        <a:defRPr sz="1800" kern="1200"/>
                      </a:lvl5pPr>
                    </a:lstStyle>
                    <a:p>
                      <a:pPr marL="0" lvl="0" indent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ClrTx/>
                        <a:buNone/>
                      </a:pPr>
                      <a:r>
                        <a:rPr lang="en-US" altLang="zh-CN" sz="1350" b="0">
                          <a:latin typeface="微软雅黑" panose="020B0503020204020204" charset="-122"/>
                          <a:ea typeface="微软雅黑" panose="020B0503020204020204" charset="-122"/>
                          <a:sym typeface="Calibri" panose="020F0502020204030204" charset="0"/>
                        </a:rPr>
                        <a:t>1</a:t>
                      </a:r>
                      <a:r>
                        <a:rPr lang="zh-CN" altLang="en-US" sz="1350" b="0">
                          <a:latin typeface="微软雅黑" panose="020B0503020204020204" charset="-122"/>
                          <a:ea typeface="微软雅黑" panose="020B0503020204020204" charset="-122"/>
                          <a:sym typeface="Calibri" panose="020F0502020204030204" charset="0"/>
                        </a:rPr>
                        <a:t>）</a:t>
                      </a:r>
                      <a:r>
                        <a:rPr lang="zh-CN" altLang="en-US" sz="1350" b="0">
                          <a:solidFill>
                            <a:srgbClr val="3232F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Arial" panose="020B0604020202020204" pitchFamily="34" charset="0"/>
                        </a:rPr>
                        <a:t>门急诊发票原件</a:t>
                      </a:r>
                      <a:endParaRPr lang="zh-CN" altLang="en-US" sz="1350" b="0">
                        <a:latin typeface="微软雅黑" panose="020B0503020204020204" charset="-122"/>
                        <a:ea typeface="微软雅黑" panose="020B0503020204020204" charset="-122"/>
                        <a:sym typeface="Calibri" panose="020F0502020204030204" charset="0"/>
                      </a:endParaRPr>
                    </a:p>
                    <a:p>
                      <a:pPr marL="0" lvl="0" indent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ClrTx/>
                        <a:buNone/>
                      </a:pPr>
                      <a:r>
                        <a:rPr lang="en-US" altLang="zh-CN" sz="1350" b="0">
                          <a:latin typeface="微软雅黑" panose="020B0503020204020204" charset="-122"/>
                          <a:ea typeface="微软雅黑" panose="020B0503020204020204" charset="-122"/>
                          <a:sym typeface="Calibri" panose="020F0502020204030204" charset="0"/>
                        </a:rPr>
                        <a:t>2</a:t>
                      </a:r>
                      <a:r>
                        <a:rPr lang="zh-CN" altLang="en-US" sz="1350" b="0">
                          <a:latin typeface="微软雅黑" panose="020B0503020204020204" charset="-122"/>
                          <a:ea typeface="微软雅黑" panose="020B0503020204020204" charset="-122"/>
                          <a:sym typeface="Calibri" panose="020F0502020204030204" charset="0"/>
                        </a:rPr>
                        <a:t>）发票对应的门急诊病历</a:t>
                      </a:r>
                      <a:endParaRPr lang="zh-CN" altLang="en-US" sz="1350" b="0">
                        <a:latin typeface="微软雅黑" panose="020B0503020204020204" charset="-122"/>
                        <a:ea typeface="微软雅黑" panose="020B0503020204020204" charset="-122"/>
                        <a:sym typeface="Calibri" panose="020F0502020204030204" charset="0"/>
                      </a:endParaRPr>
                    </a:p>
                    <a:p>
                      <a:pPr marL="0" lvl="0" indent="0" eaLnBrk="0" fontAlgn="base" latin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ClrTx/>
                        <a:buNone/>
                      </a:pPr>
                      <a:r>
                        <a:rPr lang="en-US" altLang="zh-CN" sz="1350" b="0">
                          <a:latin typeface="微软雅黑" panose="020B0503020204020204" charset="-122"/>
                          <a:ea typeface="微软雅黑" panose="020B0503020204020204" charset="-122"/>
                          <a:sym typeface="Calibri" panose="020F0502020204030204" charset="0"/>
                        </a:rPr>
                        <a:t>3</a:t>
                      </a:r>
                      <a:r>
                        <a:rPr lang="zh-CN" altLang="en-US" sz="1350" b="0">
                          <a:latin typeface="微软雅黑" panose="020B0503020204020204" charset="-122"/>
                          <a:ea typeface="微软雅黑" panose="020B0503020204020204" charset="-122"/>
                          <a:sym typeface="Calibri" panose="020F0502020204030204" charset="0"/>
                        </a:rPr>
                        <a:t>）被保险人身份证正反面</a:t>
                      </a:r>
                      <a:r>
                        <a:rPr lang="zh-CN" altLang="en-US" sz="1000" b="1">
                          <a:latin typeface="微软雅黑" panose="020B0503020204020204" charset="-122"/>
                          <a:ea typeface="微软雅黑" panose="020B0503020204020204" charset="-122"/>
                          <a:sym typeface="Calibri" panose="020F0502020204030204" charset="0"/>
                        </a:rPr>
                        <a:t>（仅首次理赔需要上传）</a:t>
                      </a:r>
                      <a:r>
                        <a:rPr lang="zh-CN" altLang="en-US" sz="1350" b="0">
                          <a:solidFill>
                            <a:srgbClr val="3232F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Arial" panose="020B0604020202020204" pitchFamily="34" charset="0"/>
                        </a:rPr>
                        <a:t>；</a:t>
                      </a:r>
                      <a:endParaRPr lang="zh-CN" altLang="en-US" sz="1350">
                        <a:solidFill>
                          <a:srgbClr val="3232FE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Arial" panose="020B0604020202020204" pitchFamily="34" charset="0"/>
                      </a:endParaRPr>
                    </a:p>
                  </a:txBody>
                  <a:tcPr marL="68580" marR="68580" marT="34290" marB="34290" vert="horz" anchor="ctr" anchorCtr="1">
                    <a:lnL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E7D1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0259" name="矩形 11292"/>
          <p:cNvSpPr>
            <a:spLocks noGrp="1"/>
          </p:cNvSpPr>
          <p:nvPr/>
        </p:nvSpPr>
        <p:spPr>
          <a:xfrm>
            <a:off x="1540590" y="3505359"/>
            <a:ext cx="5961459" cy="852488"/>
          </a:xfrm>
          <a:prstGeom prst="rect">
            <a:avLst/>
          </a:prstGeom>
          <a:noFill/>
          <a:ln w="9525">
            <a:noFill/>
          </a:ln>
        </p:spPr>
        <p:txBody>
          <a:bodyPr wrap="square" anchor="ctr"/>
          <a:p>
            <a:pPr eaLnBrk="0" hangingPunct="0">
              <a:lnSpc>
                <a:spcPct val="90000"/>
              </a:lnSpc>
            </a:pPr>
            <a:r>
              <a:rPr lang="zh-CN" altLang="en-US" sz="12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Calibri Light" panose="020F0302020204030204" charset="0"/>
              </a:rPr>
              <a:t>注：</a:t>
            </a:r>
            <a:r>
              <a:rPr lang="zh-CN" altLang="en-US" sz="1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 Light" panose="020F0302020204030204" charset="0"/>
              </a:rPr>
              <a:t>1、住院需通过线下方式提交。</a:t>
            </a:r>
            <a:endParaRPr lang="zh-CN" altLang="en-US" sz="12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Calibri Light" panose="020F0302020204030204" charset="0"/>
            </a:endParaRPr>
          </a:p>
          <a:p>
            <a:pPr eaLnBrk="0" hangingPunct="0">
              <a:lnSpc>
                <a:spcPct val="90000"/>
              </a:lnSpc>
            </a:pPr>
            <a:r>
              <a:rPr lang="en-US" altLang="zh-CN" sz="12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Calibri Light" panose="020F0302020204030204" charset="0"/>
              </a:rPr>
              <a:t>       </a:t>
            </a:r>
            <a:r>
              <a:rPr lang="zh-CN" altLang="en-US" sz="10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Calibri Light" panose="020F0302020204030204" charset="0"/>
              </a:rPr>
              <a:t>2、如果因急诊而未使用医保卡就诊的，可先将医疗发票先复印一份（之后理赔需用到）然后持医疗发票原件（医保中心会收掉）、医保卡以及病历本至区社保中心作费用结算，凭费用结算单原件以及原始发票复印件等材料再申请理赔</a:t>
            </a:r>
            <a:endParaRPr lang="zh-CN" altLang="en-US" sz="10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Calibri Light" panose="020F0302020204030204" charset="0"/>
            </a:endParaRPr>
          </a:p>
        </p:txBody>
      </p:sp>
      <p:sp>
        <p:nvSpPr>
          <p:cNvPr id="10260" name="日期占位符 1"/>
          <p:cNvSpPr/>
          <p:nvPr>
            <p:ph type="dt" sz="half" idx="10"/>
          </p:nvPr>
        </p:nvSpPr>
        <p:spPr/>
        <p:txBody>
          <a:bodyPr wrap="square" anchor="ctr"/>
          <a:p>
            <a:pPr indent="0"/>
            <a:fld id="{BB962C8B-B14F-4D97-AF65-F5344CB8AC3E}" type="datetime1">
              <a:rPr lang="zh-CN" altLang="en-US" sz="1350" dirty="0">
                <a:solidFill>
                  <a:srgbClr val="898989"/>
                </a:solidFill>
              </a:rPr>
            </a:fld>
            <a:endParaRPr lang="zh-CN" altLang="en-US" sz="1350" dirty="0">
              <a:solidFill>
                <a:srgbClr val="898989"/>
              </a:solidFill>
            </a:endParaRPr>
          </a:p>
        </p:txBody>
      </p:sp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图片 1" descr="图片 1"/>
          <p:cNvPicPr>
            <a:picLocks noChangeAspect="1"/>
          </p:cNvPicPr>
          <p:nvPr/>
        </p:nvPicPr>
        <p:blipFill>
          <a:blip r:embed="rId1" cstate="print"/>
          <a:srcRect l="22649" t="26447" b="37307"/>
          <a:stretch>
            <a:fillRect/>
          </a:stretch>
        </p:blipFill>
        <p:spPr>
          <a:xfrm>
            <a:off x="2070735" y="1737360"/>
            <a:ext cx="7058025" cy="186436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85" name="公司介绍"/>
          <p:cNvSpPr txBox="1"/>
          <p:nvPr/>
        </p:nvSpPr>
        <p:spPr>
          <a:xfrm>
            <a:off x="2913083" y="2111572"/>
            <a:ext cx="2833370" cy="920750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3600">
                <a:solidFill>
                  <a:srgbClr val="FFFFFF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  <a:sym typeface="方正兰亭黑_GBK" panose="02000000000000000000" charset="-122"/>
              </a:defRPr>
            </a:lvl1pPr>
          </a:lstStyle>
          <a:p>
            <a:pPr algn="l"/>
            <a:r>
              <a:rPr lang="zh-CN" altLang="en-US" sz="5400" b="1" dirty="0" smtClean="0">
                <a:latin typeface="微软雅黑" panose="020B0503020204020204" charset="-122"/>
                <a:ea typeface="微软雅黑" panose="020B0503020204020204" charset="-122"/>
              </a:rPr>
              <a:t>服务保障</a:t>
            </a:r>
            <a:endParaRPr lang="zh-CN" altLang="en-US" sz="5400" b="1" dirty="0" smtClean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6" name="TextBox 15"/>
          <p:cNvSpPr txBox="1"/>
          <p:nvPr/>
        </p:nvSpPr>
        <p:spPr>
          <a:xfrm>
            <a:off x="237145" y="1745988"/>
            <a:ext cx="1724312" cy="1630045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ctr">
              <a:defRPr sz="10000">
                <a:solidFill>
                  <a:srgbClr val="0071BC"/>
                </a:solidFill>
                <a:latin typeface="思源黑体 CN" panose="020B0400000000000000" charset="-122"/>
                <a:ea typeface="思源黑体 CN" panose="020B0400000000000000" charset="-122"/>
                <a:cs typeface="思源黑体 CN" panose="020B0400000000000000" charset="-122"/>
                <a:sym typeface="思源黑体 CN" panose="020B0400000000000000" charset="-122"/>
              </a:defRPr>
            </a:lvl1pPr>
          </a:lstStyle>
          <a:p>
            <a:r>
              <a:rPr dirty="0" smtClean="0">
                <a:latin typeface="+mj-lt"/>
              </a:rPr>
              <a:t>0</a:t>
            </a:r>
            <a:r>
              <a:rPr lang="en-US" altLang="zh-CN" dirty="0" smtClean="0">
                <a:latin typeface="+mj-lt"/>
              </a:rPr>
              <a:t>4</a:t>
            </a:r>
            <a:endParaRPr lang="en-US" dirty="0">
              <a:latin typeface="+mj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圆角矩形"/>
          <p:cNvSpPr/>
          <p:nvPr>
            <p:custDataLst>
              <p:tags r:id="rId1"/>
            </p:custDataLst>
          </p:nvPr>
        </p:nvSpPr>
        <p:spPr>
          <a:xfrm>
            <a:off x="301625" y="2342515"/>
            <a:ext cx="2746375" cy="2235835"/>
          </a:xfrm>
          <a:prstGeom prst="roundRect">
            <a:avLst>
              <a:gd name="adj" fmla="val 7846"/>
            </a:avLst>
          </a:prstGeom>
          <a:solidFill>
            <a:srgbClr val="FFFFFF"/>
          </a:solidFill>
          <a:ln w="3175">
            <a:solidFill>
              <a:srgbClr val="DDDDDD"/>
            </a:solidFill>
            <a:miter lim="400000"/>
          </a:ln>
        </p:spPr>
        <p:txBody>
          <a:bodyPr lIns="45719" rIns="45719" anchor="ctr"/>
          <a:lstStyle/>
          <a:p/>
        </p:txBody>
      </p:sp>
      <p:sp>
        <p:nvSpPr>
          <p:cNvPr id="415" name="圆角矩形"/>
          <p:cNvSpPr/>
          <p:nvPr>
            <p:custDataLst>
              <p:tags r:id="rId2"/>
            </p:custDataLst>
          </p:nvPr>
        </p:nvSpPr>
        <p:spPr>
          <a:xfrm>
            <a:off x="3239770" y="2342515"/>
            <a:ext cx="2435225" cy="2230755"/>
          </a:xfrm>
          <a:prstGeom prst="roundRect">
            <a:avLst>
              <a:gd name="adj" fmla="val 7846"/>
            </a:avLst>
          </a:prstGeom>
          <a:solidFill>
            <a:srgbClr val="FFFFFF"/>
          </a:solidFill>
          <a:ln w="3175">
            <a:solidFill>
              <a:srgbClr val="DDDDDD"/>
            </a:solidFill>
            <a:miter lim="400000"/>
          </a:ln>
        </p:spPr>
        <p:txBody>
          <a:bodyPr lIns="45719" rIns="45719" anchor="ctr"/>
          <a:lstStyle/>
          <a:p/>
        </p:txBody>
      </p:sp>
      <p:sp>
        <p:nvSpPr>
          <p:cNvPr id="417" name="TextBox 14"/>
          <p:cNvSpPr txBox="1"/>
          <p:nvPr>
            <p:custDataLst>
              <p:tags r:id="rId3"/>
            </p:custDataLst>
          </p:nvPr>
        </p:nvSpPr>
        <p:spPr>
          <a:xfrm>
            <a:off x="550545" y="2757170"/>
            <a:ext cx="2234565" cy="1815465"/>
          </a:xfrm>
          <a:prstGeom prst="rect">
            <a:avLst/>
          </a:prstGeom>
          <a:ln w="12700">
            <a:miter lim="400000"/>
          </a:ln>
        </p:spPr>
        <p:txBody>
          <a:bodyPr lIns="45719" rIns="45719"/>
          <a:lstStyle/>
          <a:p>
            <a:pPr algn="just" eaLnBrk="1">
              <a:lnSpc>
                <a:spcPct val="150000"/>
              </a:lnSpc>
              <a:defRPr sz="1000">
                <a:solidFill>
                  <a:srgbClr val="595959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  <a:sym typeface="方正兰亭黑_GBK" panose="02000000000000000000" charset="-122"/>
              </a:defRPr>
            </a:pPr>
            <a:r>
              <a:rPr sz="1400" b="1" dirty="0" smtClean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每月</a:t>
            </a:r>
            <a:r>
              <a:rPr sz="14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安排专业服务团队定点上门理赔</a:t>
            </a:r>
            <a:r>
              <a:rPr lang="zh-CN" altLang="en-US" sz="14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。同时</a:t>
            </a:r>
            <a:r>
              <a:rPr sz="1400" dirty="0" err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针对</a:t>
            </a:r>
            <a:r>
              <a:rPr lang="zh-CN" sz="1400" dirty="0" err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职工</a:t>
            </a:r>
            <a:r>
              <a:rPr sz="1400" dirty="0" err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的交件问题进行相关解答与处理</a:t>
            </a:r>
            <a:r>
              <a:rPr sz="14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sz="14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18" name="TextBox 14"/>
          <p:cNvSpPr txBox="1"/>
          <p:nvPr>
            <p:custDataLst>
              <p:tags r:id="rId4"/>
            </p:custDataLst>
          </p:nvPr>
        </p:nvSpPr>
        <p:spPr>
          <a:xfrm>
            <a:off x="3264535" y="2757170"/>
            <a:ext cx="2341245" cy="1823720"/>
          </a:xfrm>
          <a:prstGeom prst="rect">
            <a:avLst/>
          </a:prstGeom>
          <a:ln w="12700">
            <a:miter lim="400000"/>
          </a:ln>
        </p:spPr>
        <p:txBody>
          <a:bodyPr lIns="45719" rIns="45719"/>
          <a:lstStyle>
            <a:lvl1pPr algn="just">
              <a:lnSpc>
                <a:spcPct val="110000"/>
              </a:lnSpc>
              <a:defRPr sz="1000">
                <a:solidFill>
                  <a:srgbClr val="595959"/>
                </a:solidFill>
                <a:latin typeface="方正兰亭黑_GBK" panose="02000000000000000000" charset="-122"/>
                <a:ea typeface="方正兰亭黑_GBK" panose="02000000000000000000" charset="-122"/>
                <a:cs typeface="方正兰亭黑_GBK" panose="02000000000000000000" charset="-122"/>
                <a:sym typeface="方正兰亭黑_GBK" panose="02000000000000000000" charset="-122"/>
              </a:defRPr>
            </a:lvl1pPr>
          </a:lstStyle>
          <a:p>
            <a:pPr eaLnBrk="1">
              <a:lnSpc>
                <a:spcPct val="150000"/>
              </a:lnSpc>
            </a:pPr>
            <a:r>
              <a:rPr lang="zh-CN" sz="14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贵校职工</a:t>
            </a:r>
            <a:r>
              <a:rPr sz="1400" dirty="0" err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可将理赔材料拍照后上传至</a:t>
            </a:r>
            <a:r>
              <a:rPr sz="14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sz="1400" b="1" dirty="0" smtClean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lang="zh-CN" sz="1400" b="1" dirty="0" smtClean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新华保险心圆福</a:t>
            </a:r>
            <a:r>
              <a:rPr lang="en-US" altLang="zh-CN" sz="1400" b="1" dirty="0" smtClean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</a:t>
            </a:r>
            <a:r>
              <a:rPr lang="zh-CN" altLang="en-US" sz="14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小程序</a:t>
            </a:r>
            <a:r>
              <a:rPr sz="1400" dirty="0" err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即可实现快速自助理赔</a:t>
            </a:r>
            <a:r>
              <a:rPr lang="zh-CN" altLang="en-US" sz="1400" dirty="0" err="1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r>
              <a:rPr lang="zh-CN" altLang="en-US" sz="14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（即将上线无材料化快速理赔）</a:t>
            </a:r>
            <a:endParaRPr lang="zh-CN" altLang="en-US" sz="1400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19" name="A 上门理赔"/>
          <p:cNvSpPr txBox="1"/>
          <p:nvPr>
            <p:custDataLst>
              <p:tags r:id="rId5"/>
            </p:custDataLst>
          </p:nvPr>
        </p:nvSpPr>
        <p:spPr>
          <a:xfrm>
            <a:off x="547660" y="2462163"/>
            <a:ext cx="2106530" cy="295244"/>
          </a:xfrm>
          <a:prstGeom prst="rect">
            <a:avLst/>
          </a:prstGeom>
          <a:ln w="12700">
            <a:miter lim="400000"/>
          </a:ln>
        </p:spPr>
        <p:txBody>
          <a:bodyPr lIns="45719" rIns="45719"/>
          <a:lstStyle>
            <a:lvl1pPr defTabSz="685800">
              <a:defRPr sz="1300">
                <a:solidFill>
                  <a:srgbClr val="0070C0"/>
                </a:solidFill>
                <a:latin typeface="方正兰亭粗黑简体" panose="02000000000000000000" charset="-122"/>
                <a:ea typeface="方正兰亭粗黑简体" panose="02000000000000000000" charset="-122"/>
                <a:cs typeface="方正兰亭粗黑简体" panose="02000000000000000000" charset="-122"/>
                <a:sym typeface="方正兰亭粗黑简体" panose="02000000000000000000" charset="-122"/>
              </a:defRPr>
            </a:lvl1pPr>
          </a:lstStyle>
          <a:p>
            <a:pPr>
              <a:buFont typeface="Wingdings" panose="05000000000000000000" pitchFamily="2" charset="2"/>
              <a:buChar char="n"/>
            </a:pPr>
            <a:r>
              <a:rPr lang="zh-CN" altLang="en-US" sz="1800" b="1" dirty="0" smtClean="0">
                <a:latin typeface="黑体" panose="02010609060101010101" charset="-122"/>
                <a:ea typeface="黑体" panose="02010609060101010101" charset="-122"/>
              </a:rPr>
              <a:t>服务人员</a:t>
            </a:r>
            <a:r>
              <a:rPr sz="1800" b="1" dirty="0" err="1" smtClean="0">
                <a:latin typeface="黑体" panose="02010609060101010101" charset="-122"/>
                <a:ea typeface="黑体" panose="02010609060101010101" charset="-122"/>
              </a:rPr>
              <a:t>上门</a:t>
            </a:r>
            <a:r>
              <a:rPr lang="zh-CN" altLang="en-US" sz="1800" b="1" dirty="0" smtClean="0">
                <a:latin typeface="黑体" panose="02010609060101010101" charset="-122"/>
                <a:ea typeface="黑体" panose="02010609060101010101" charset="-122"/>
              </a:rPr>
              <a:t>收单</a:t>
            </a:r>
            <a:endParaRPr sz="1800" b="1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20" name="B  移动端自助理赔"/>
          <p:cNvSpPr txBox="1"/>
          <p:nvPr>
            <p:custDataLst>
              <p:tags r:id="rId6"/>
            </p:custDataLst>
          </p:nvPr>
        </p:nvSpPr>
        <p:spPr>
          <a:xfrm>
            <a:off x="3429458" y="2398912"/>
            <a:ext cx="2209005" cy="295244"/>
          </a:xfrm>
          <a:prstGeom prst="rect">
            <a:avLst/>
          </a:prstGeom>
          <a:ln w="12700">
            <a:miter lim="400000"/>
          </a:ln>
        </p:spPr>
        <p:txBody>
          <a:bodyPr lIns="45719" rIns="45719"/>
          <a:lstStyle>
            <a:lvl1pPr defTabSz="685800">
              <a:defRPr sz="1300">
                <a:solidFill>
                  <a:srgbClr val="0070C0"/>
                </a:solidFill>
                <a:latin typeface="方正兰亭粗黑简体" panose="02000000000000000000" charset="-122"/>
                <a:ea typeface="方正兰亭粗黑简体" panose="02000000000000000000" charset="-122"/>
                <a:cs typeface="方正兰亭粗黑简体" panose="02000000000000000000" charset="-122"/>
                <a:sym typeface="方正兰亭粗黑简体" panose="02000000000000000000" charset="-122"/>
              </a:defRPr>
            </a:lvl1pPr>
          </a:lstStyle>
          <a:p>
            <a:pPr>
              <a:buFont typeface="Wingdings" panose="05000000000000000000" pitchFamily="2" charset="2"/>
              <a:buChar char="n"/>
            </a:pPr>
            <a:r>
              <a:rPr lang="zh-CN" altLang="en-US" sz="1800" b="1" dirty="0" smtClean="0">
                <a:latin typeface="黑体" panose="02010609060101010101" charset="-122"/>
                <a:ea typeface="黑体" panose="02010609060101010101" charset="-122"/>
              </a:rPr>
              <a:t>教职工</a:t>
            </a:r>
            <a:r>
              <a:rPr sz="1800" b="1" dirty="0" err="1" smtClean="0">
                <a:latin typeface="黑体" panose="02010609060101010101" charset="-122"/>
                <a:ea typeface="黑体" panose="02010609060101010101" charset="-122"/>
              </a:rPr>
              <a:t>自助理赔</a:t>
            </a:r>
            <a:endParaRPr sz="1800" b="1" dirty="0">
              <a:latin typeface="黑体" panose="02010609060101010101" charset="-122"/>
              <a:ea typeface="黑体" panose="02010609060101010101" charset="-122"/>
            </a:endParaRPr>
          </a:p>
        </p:txBody>
      </p:sp>
      <p:grpSp>
        <p:nvGrpSpPr>
          <p:cNvPr id="6" name="组合 5"/>
          <p:cNvGrpSpPr/>
          <p:nvPr>
            <p:custDataLst>
              <p:tags r:id="rId7"/>
            </p:custDataLst>
          </p:nvPr>
        </p:nvGrpSpPr>
        <p:grpSpPr>
          <a:xfrm>
            <a:off x="1355037" y="1266939"/>
            <a:ext cx="3406140" cy="583565"/>
            <a:chOff x="1832" y="3313"/>
            <a:chExt cx="5364" cy="919"/>
          </a:xfrm>
        </p:grpSpPr>
        <p:grpSp>
          <p:nvGrpSpPr>
            <p:cNvPr id="414" name="成组"/>
            <p:cNvGrpSpPr/>
            <p:nvPr/>
          </p:nvGrpSpPr>
          <p:grpSpPr>
            <a:xfrm>
              <a:off x="1832" y="3314"/>
              <a:ext cx="1985" cy="918"/>
              <a:chOff x="0" y="0"/>
              <a:chExt cx="1362051" cy="582816"/>
            </a:xfrm>
            <a:solidFill>
              <a:srgbClr val="7EAE29"/>
            </a:solidFill>
          </p:grpSpPr>
          <p:sp>
            <p:nvSpPr>
              <p:cNvPr id="412" name="箭头"/>
              <p:cNvSpPr/>
              <p:nvPr>
                <p:custDataLst>
                  <p:tags r:id="rId8"/>
                </p:custDataLst>
              </p:nvPr>
            </p:nvSpPr>
            <p:spPr>
              <a:xfrm>
                <a:off x="0" y="0"/>
                <a:ext cx="1362051" cy="582816"/>
              </a:xfrm>
              <a:prstGeom prst="rightArrow">
                <a:avLst>
                  <a:gd name="adj1" fmla="val 63765"/>
                  <a:gd name="adj2" fmla="val 61091"/>
                </a:avLst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413" name="在线理赔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146484" y="145413"/>
                <a:ext cx="815096" cy="291356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>
                <a:lvl1pPr algn="ctr">
                  <a:defRPr sz="1300">
                    <a:solidFill>
                      <a:srgbClr val="FFFFFF"/>
                    </a:solidFill>
                    <a:latin typeface="方正兰亭粗黑简体" panose="02000000000000000000" charset="-122"/>
                    <a:ea typeface="方正兰亭粗黑简体" panose="02000000000000000000" charset="-122"/>
                    <a:cs typeface="方正兰亭粗黑简体" panose="02000000000000000000" charset="-122"/>
                    <a:sym typeface="方正兰亭粗黑简体" panose="02000000000000000000" charset="-122"/>
                  </a:defRPr>
                </a:lvl1pPr>
              </a:lstStyle>
              <a:p>
                <a:r>
                  <a:rPr dirty="0" err="1" smtClean="0">
                    <a:sym typeface="+mn-ea"/>
                  </a:rPr>
                  <a:t>上门收单</a:t>
                </a:r>
                <a:endParaRPr dirty="0">
                  <a:sym typeface="+mn-ea"/>
                </a:endParaRPr>
              </a:p>
            </p:txBody>
          </p:sp>
        </p:grpSp>
        <p:grpSp>
          <p:nvGrpSpPr>
            <p:cNvPr id="423" name="成组"/>
            <p:cNvGrpSpPr/>
            <p:nvPr/>
          </p:nvGrpSpPr>
          <p:grpSpPr>
            <a:xfrm>
              <a:off x="5212" y="3313"/>
              <a:ext cx="1984" cy="918"/>
              <a:chOff x="0" y="0"/>
              <a:chExt cx="1362050" cy="582815"/>
            </a:xfrm>
            <a:solidFill>
              <a:srgbClr val="0055A1"/>
            </a:solidFill>
          </p:grpSpPr>
          <p:sp>
            <p:nvSpPr>
              <p:cNvPr id="421" name="箭头"/>
              <p:cNvSpPr/>
              <p:nvPr>
                <p:custDataLst>
                  <p:tags r:id="rId10"/>
                </p:custDataLst>
              </p:nvPr>
            </p:nvSpPr>
            <p:spPr>
              <a:xfrm flipH="1">
                <a:off x="0" y="0"/>
                <a:ext cx="1362051" cy="582816"/>
              </a:xfrm>
              <a:prstGeom prst="rightArrow">
                <a:avLst>
                  <a:gd name="adj1" fmla="val 63765"/>
                  <a:gd name="adj2" fmla="val 61091"/>
                </a:avLst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422" name="上门收单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400356" y="145717"/>
                <a:ext cx="815339" cy="291382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>
                <a:lvl1pPr algn="ctr">
                  <a:defRPr sz="1300">
                    <a:solidFill>
                      <a:srgbClr val="FFFFFF"/>
                    </a:solidFill>
                    <a:latin typeface="方正兰亭粗黑简体" panose="02000000000000000000" charset="-122"/>
                    <a:ea typeface="方正兰亭粗黑简体" panose="02000000000000000000" charset="-122"/>
                    <a:cs typeface="方正兰亭粗黑简体" panose="02000000000000000000" charset="-122"/>
                    <a:sym typeface="方正兰亭粗黑简体" panose="02000000000000000000" charset="-122"/>
                  </a:defRPr>
                </a:lvl1pPr>
              </a:lstStyle>
              <a:p>
                <a:r>
                  <a:rPr lang="zh-CN" altLang="en-US" dirty="0"/>
                  <a:t>在线理赔</a:t>
                </a:r>
                <a:endParaRPr lang="zh-CN" altLang="en-US" dirty="0"/>
              </a:p>
            </p:txBody>
          </p:sp>
        </p:grpSp>
      </p:grpSp>
      <p:pic>
        <p:nvPicPr>
          <p:cNvPr id="2" name="图片 1" descr="上网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 cstate="print"/>
          <a:stretch>
            <a:fillRect/>
          </a:stretch>
        </p:blipFill>
        <p:spPr>
          <a:xfrm>
            <a:off x="4778038" y="1189786"/>
            <a:ext cx="860425" cy="860425"/>
          </a:xfrm>
          <a:prstGeom prst="rect">
            <a:avLst/>
          </a:prstGeom>
        </p:spPr>
      </p:pic>
      <p:pic>
        <p:nvPicPr>
          <p:cNvPr id="4" name="图片 3" descr="上门_2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 cstate="print"/>
          <a:stretch>
            <a:fillRect/>
          </a:stretch>
        </p:blipFill>
        <p:spPr>
          <a:xfrm>
            <a:off x="468148" y="1274228"/>
            <a:ext cx="861036" cy="860400"/>
          </a:xfrm>
          <a:prstGeom prst="rect">
            <a:avLst/>
          </a:prstGeom>
        </p:spPr>
      </p:pic>
      <p:sp>
        <p:nvSpPr>
          <p:cNvPr id="16" name="感谢聆听"/>
          <p:cNvSpPr txBox="1"/>
          <p:nvPr/>
        </p:nvSpPr>
        <p:spPr>
          <a:xfrm>
            <a:off x="367472" y="346510"/>
            <a:ext cx="2871936" cy="46037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0" algn="l"/>
            <a:r>
              <a:rPr lang="zh-CN" altLang="en-US" sz="2400" b="1" dirty="0">
                <a:solidFill>
                  <a:srgbClr val="0068B7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理赔方式</a:t>
            </a:r>
            <a:endParaRPr lang="zh-CN" altLang="en-US" sz="2400" b="1" dirty="0">
              <a:solidFill>
                <a:srgbClr val="0068B7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5" name="图片 4" descr="logo3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 cstate="print"/>
          <a:stretch>
            <a:fillRect/>
          </a:stretch>
        </p:blipFill>
        <p:spPr>
          <a:xfrm>
            <a:off x="2545509" y="1189786"/>
            <a:ext cx="1005102" cy="648000"/>
          </a:xfrm>
          <a:prstGeom prst="rect">
            <a:avLst/>
          </a:prstGeom>
        </p:spPr>
      </p:pic>
      <p:grpSp>
        <p:nvGrpSpPr>
          <p:cNvPr id="37" name="Group 2145"/>
          <p:cNvGrpSpPr/>
          <p:nvPr/>
        </p:nvGrpSpPr>
        <p:grpSpPr>
          <a:xfrm flipH="1">
            <a:off x="235719" y="410434"/>
            <a:ext cx="65985" cy="396285"/>
            <a:chOff x="-1" y="0"/>
            <a:chExt cx="93146" cy="466123"/>
          </a:xfrm>
        </p:grpSpPr>
        <p:sp>
          <p:nvSpPr>
            <p:cNvPr id="38" name="Shape 2140"/>
            <p:cNvSpPr/>
            <p:nvPr/>
          </p:nvSpPr>
          <p:spPr>
            <a:xfrm>
              <a:off x="-1" y="0"/>
              <a:ext cx="93144" cy="93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50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507"/>
                    <a:pt x="0" y="13507"/>
                    <a:pt x="0" y="13507"/>
                  </a:cubicBezTo>
                  <a:cubicBezTo>
                    <a:pt x="0" y="17978"/>
                    <a:pt x="3622" y="21600"/>
                    <a:pt x="8112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8112"/>
                    <a:pt x="21600" y="8112"/>
                    <a:pt x="21600" y="8112"/>
                  </a:cubicBezTo>
                  <a:cubicBezTo>
                    <a:pt x="21600" y="3622"/>
                    <a:pt x="17978" y="0"/>
                    <a:pt x="13507" y="0"/>
                  </a:cubicBezTo>
                  <a:close/>
                </a:path>
              </a:pathLst>
            </a:custGeom>
            <a:solidFill>
              <a:srgbClr val="0070C0"/>
            </a:solidFill>
            <a:ln w="9525" cap="flat">
              <a:noFill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buClrTx/>
              </a:pPr>
              <a:endParaRPr>
                <a:cs typeface="+mn-ea"/>
                <a:sym typeface="+mn-lt"/>
              </a:endParaRPr>
            </a:p>
          </p:txBody>
        </p:sp>
        <p:sp>
          <p:nvSpPr>
            <p:cNvPr id="39" name="Shape 2141"/>
            <p:cNvSpPr/>
            <p:nvPr/>
          </p:nvSpPr>
          <p:spPr>
            <a:xfrm>
              <a:off x="0" y="124326"/>
              <a:ext cx="93144" cy="931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50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507"/>
                    <a:pt x="0" y="13507"/>
                    <a:pt x="0" y="13507"/>
                  </a:cubicBezTo>
                  <a:cubicBezTo>
                    <a:pt x="0" y="17978"/>
                    <a:pt x="3622" y="21600"/>
                    <a:pt x="8112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8112"/>
                    <a:pt x="21600" y="8112"/>
                    <a:pt x="21600" y="8112"/>
                  </a:cubicBezTo>
                  <a:cubicBezTo>
                    <a:pt x="21600" y="3622"/>
                    <a:pt x="17978" y="0"/>
                    <a:pt x="13507" y="0"/>
                  </a:cubicBezTo>
                  <a:close/>
                </a:path>
              </a:pathLst>
            </a:custGeom>
            <a:solidFill>
              <a:srgbClr val="00B0F0"/>
            </a:solidFill>
            <a:ln w="9525" cap="flat">
              <a:noFill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buClrTx/>
              </a:pPr>
              <a:endParaRPr>
                <a:cs typeface="+mn-ea"/>
                <a:sym typeface="+mn-lt"/>
              </a:endParaRPr>
            </a:p>
          </p:txBody>
        </p:sp>
        <p:sp>
          <p:nvSpPr>
            <p:cNvPr id="44" name="Shape 2142"/>
            <p:cNvSpPr/>
            <p:nvPr/>
          </p:nvSpPr>
          <p:spPr>
            <a:xfrm>
              <a:off x="1" y="248652"/>
              <a:ext cx="93144" cy="93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50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507"/>
                    <a:pt x="0" y="13507"/>
                    <a:pt x="0" y="13507"/>
                  </a:cubicBezTo>
                  <a:cubicBezTo>
                    <a:pt x="0" y="17978"/>
                    <a:pt x="3622" y="21600"/>
                    <a:pt x="8112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8112"/>
                    <a:pt x="21600" y="8112"/>
                    <a:pt x="21600" y="8112"/>
                  </a:cubicBezTo>
                  <a:cubicBezTo>
                    <a:pt x="21600" y="3622"/>
                    <a:pt x="17978" y="0"/>
                    <a:pt x="13507" y="0"/>
                  </a:cubicBezTo>
                  <a:close/>
                </a:path>
              </a:pathLst>
            </a:custGeom>
            <a:solidFill>
              <a:srgbClr val="66CCFF"/>
            </a:solidFill>
            <a:ln w="9525" cap="flat">
              <a:noFill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buClrTx/>
              </a:pPr>
              <a:endParaRPr>
                <a:cs typeface="+mn-ea"/>
                <a:sym typeface="+mn-lt"/>
              </a:endParaRPr>
            </a:p>
          </p:txBody>
        </p:sp>
        <p:sp>
          <p:nvSpPr>
            <p:cNvPr id="45" name="Shape 2143"/>
            <p:cNvSpPr/>
            <p:nvPr/>
          </p:nvSpPr>
          <p:spPr>
            <a:xfrm>
              <a:off x="0" y="372978"/>
              <a:ext cx="93144" cy="931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50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507"/>
                    <a:pt x="0" y="13507"/>
                    <a:pt x="0" y="13507"/>
                  </a:cubicBezTo>
                  <a:cubicBezTo>
                    <a:pt x="0" y="17978"/>
                    <a:pt x="3622" y="21600"/>
                    <a:pt x="8112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8112"/>
                    <a:pt x="21600" y="8112"/>
                    <a:pt x="21600" y="8112"/>
                  </a:cubicBezTo>
                  <a:cubicBezTo>
                    <a:pt x="21600" y="3622"/>
                    <a:pt x="17978" y="0"/>
                    <a:pt x="13507" y="0"/>
                  </a:cubicBezTo>
                  <a:close/>
                </a:path>
              </a:pathLst>
            </a:custGeom>
            <a:solidFill>
              <a:srgbClr val="CCECFF"/>
            </a:solidFill>
            <a:ln w="9525" cap="flat">
              <a:noFill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buClrTx/>
              </a:pPr>
              <a:endParaRPr>
                <a:cs typeface="+mn-ea"/>
                <a:sym typeface="+mn-lt"/>
              </a:endParaRPr>
            </a:p>
          </p:txBody>
        </p:sp>
      </p:grpSp>
      <p:cxnSp>
        <p:nvCxnSpPr>
          <p:cNvPr id="8" name="直接连接符 7"/>
          <p:cNvCxnSpPr/>
          <p:nvPr/>
        </p:nvCxnSpPr>
        <p:spPr>
          <a:xfrm>
            <a:off x="5808980" y="1558925"/>
            <a:ext cx="2834640" cy="0"/>
          </a:xfrm>
          <a:prstGeom prst="line">
            <a:avLst/>
          </a:prstGeom>
          <a:noFill/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</p:cxnSp>
      <p:sp>
        <p:nvSpPr>
          <p:cNvPr id="7" name="圆角矩形"/>
          <p:cNvSpPr/>
          <p:nvPr>
            <p:custDataLst>
              <p:tags r:id="rId18"/>
            </p:custDataLst>
          </p:nvPr>
        </p:nvSpPr>
        <p:spPr>
          <a:xfrm>
            <a:off x="6068060" y="2311400"/>
            <a:ext cx="2575560" cy="2269490"/>
          </a:xfrm>
          <a:prstGeom prst="roundRect">
            <a:avLst>
              <a:gd name="adj" fmla="val 7846"/>
            </a:avLst>
          </a:prstGeom>
          <a:solidFill>
            <a:srgbClr val="FFFFFF"/>
          </a:solidFill>
          <a:ln w="3175">
            <a:solidFill>
              <a:srgbClr val="DDDDDD"/>
            </a:solidFill>
            <a:miter lim="400000"/>
          </a:ln>
        </p:spPr>
        <p:txBody>
          <a:bodyPr lIns="45719" rIns="45719" anchor="ctr"/>
          <a:p/>
        </p:txBody>
      </p:sp>
      <p:pic>
        <p:nvPicPr>
          <p:cNvPr id="6146" name="图片 -2147482624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068060" y="2354580"/>
            <a:ext cx="2576195" cy="221869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文本框 8"/>
          <p:cNvSpPr txBox="1"/>
          <p:nvPr/>
        </p:nvSpPr>
        <p:spPr>
          <a:xfrm>
            <a:off x="5882005" y="1829435"/>
            <a:ext cx="2687955" cy="30543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45719" tIns="45719" rIns="45719" bIns="45719" numCol="1" spcCol="38100" rtlCol="0" anchor="t" forceAA="0">
            <a:spAutoFit/>
          </a:bodyPr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sz="1400" b="1" dirty="0" smtClean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“新华保险心圆福</a:t>
            </a:r>
            <a:r>
              <a:rPr lang="en-US" altLang="zh-CN" sz="1400" b="1" dirty="0" smtClean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</a:t>
            </a:r>
            <a:r>
              <a:rPr lang="zh-CN" altLang="en-US" sz="1400" b="1" dirty="0" smtClean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微信小程序</a:t>
            </a:r>
            <a:endParaRPr kumimoji="0" lang="zh-CN" altLang="en-US" sz="1400" b="1" i="0" u="none" strike="noStrike" cap="none" spc="0" normalizeH="0" baseline="0" dirty="0" smtClean="0">
              <a:ln>
                <a:noFill/>
              </a:ln>
              <a:solidFill>
                <a:srgbClr val="FF0000"/>
              </a:solidFill>
              <a:effectLst/>
              <a:uFillTx/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4" name="矩形 27653"/>
          <p:cNvSpPr>
            <a:spLocks noGrp="1"/>
          </p:cNvSpPr>
          <p:nvPr/>
        </p:nvSpPr>
        <p:spPr>
          <a:xfrm>
            <a:off x="466011" y="0"/>
            <a:ext cx="4213622" cy="84772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r>
              <a:rPr lang="zh-CN" altLang="en-US" sz="2400" b="1" dirty="0">
                <a:solidFill>
                  <a:srgbClr val="005DA4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三、信息完善</a:t>
            </a:r>
            <a:endParaRPr lang="zh-CN" altLang="en-US" sz="2400" b="1" dirty="0">
              <a:solidFill>
                <a:srgbClr val="005DA4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8195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85" y="769859"/>
            <a:ext cx="2125518" cy="3780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197" name="TextBox 13"/>
          <p:cNvSpPr txBox="1"/>
          <p:nvPr/>
        </p:nvSpPr>
        <p:spPr>
          <a:xfrm>
            <a:off x="4949904" y="735330"/>
            <a:ext cx="3759518" cy="78359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</a:pPr>
            <a:r>
              <a:rPr lang="en-US" altLang="zh-CN" sz="1500" b="1" dirty="0">
                <a:solidFill>
                  <a:srgbClr val="262673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1500" b="1" dirty="0">
                <a:solidFill>
                  <a:srgbClr val="262673"/>
                </a:solidFill>
                <a:latin typeface="微软雅黑" panose="020B0503020204020204" charset="-122"/>
                <a:ea typeface="宋体" panose="02010600030101010101" pitchFamily="2" charset="-122"/>
              </a:rPr>
              <a:t>、</a:t>
            </a:r>
            <a:r>
              <a:rPr lang="zh-CN" altLang="en-US" sz="1500" b="1" dirty="0">
                <a:solidFill>
                  <a:srgbClr val="262673"/>
                </a:solidFill>
                <a:latin typeface="微软雅黑" panose="020B0503020204020204" charset="-122"/>
                <a:ea typeface="微软雅黑" panose="020B0503020204020204" charset="-122"/>
              </a:rPr>
              <a:t>“基本信息”需完整填写，便于尽快查找您在新华保险团体渠道已承保保单。</a:t>
            </a:r>
            <a:endParaRPr lang="zh-CN" altLang="en-US" sz="1500" b="1" dirty="0">
              <a:solidFill>
                <a:srgbClr val="26267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2691527" y="789623"/>
            <a:ext cx="2160000" cy="3780000"/>
          </a:xfrm>
          <a:prstGeom prst="rect">
            <a:avLst/>
          </a:prstGeom>
        </p:spPr>
      </p:pic>
      <p:sp>
        <p:nvSpPr>
          <p:cNvPr id="4" name="TextBox 13"/>
          <p:cNvSpPr txBox="1"/>
          <p:nvPr/>
        </p:nvSpPr>
        <p:spPr>
          <a:xfrm>
            <a:off x="4896088" y="3462338"/>
            <a:ext cx="3867150" cy="1129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algn="l">
              <a:lnSpc>
                <a:spcPct val="150000"/>
              </a:lnSpc>
              <a:buClrTx/>
              <a:buSzTx/>
            </a:pPr>
            <a:r>
              <a:rPr lang="en-US" altLang="zh-CN" sz="1500" b="1" dirty="0">
                <a:solidFill>
                  <a:srgbClr val="262673"/>
                </a:solidFill>
                <a:latin typeface="微软雅黑" panose="020B0503020204020204" charset="-122"/>
                <a:ea typeface="微软雅黑" panose="020B0503020204020204" charset="-122"/>
              </a:rPr>
              <a:t>3、增加了OCR识别功能，在维护证件信息后，理赔时可自动带出在有效期内的证件影像件</a:t>
            </a:r>
            <a:r>
              <a:rPr lang="zh-CN" altLang="en-US" sz="1500" b="1" dirty="0">
                <a:solidFill>
                  <a:srgbClr val="262673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1500" b="1" dirty="0">
              <a:solidFill>
                <a:srgbClr val="26267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4301728" y="3823811"/>
            <a:ext cx="625316" cy="128111"/>
          </a:xfrm>
          <a:custGeom>
            <a:avLst/>
            <a:gdLst>
              <a:gd name="connsiteX0" fmla="*/ 0 w 3239"/>
              <a:gd name="connsiteY0" fmla="*/ 396 h 791"/>
              <a:gd name="connsiteX1" fmla="*/ 983 w 3239"/>
              <a:gd name="connsiteY1" fmla="*/ 0 h 791"/>
              <a:gd name="connsiteX2" fmla="*/ 983 w 3239"/>
              <a:gd name="connsiteY2" fmla="*/ 219 h 791"/>
              <a:gd name="connsiteX3" fmla="*/ 3200 w 3239"/>
              <a:gd name="connsiteY3" fmla="*/ 329 h 791"/>
              <a:gd name="connsiteX4" fmla="*/ 3239 w 3239"/>
              <a:gd name="connsiteY4" fmla="*/ 355 h 791"/>
              <a:gd name="connsiteX5" fmla="*/ 983 w 3239"/>
              <a:gd name="connsiteY5" fmla="*/ 572 h 791"/>
              <a:gd name="connsiteX6" fmla="*/ 983 w 3239"/>
              <a:gd name="connsiteY6" fmla="*/ 791 h 791"/>
              <a:gd name="connsiteX7" fmla="*/ 0 w 3239"/>
              <a:gd name="connsiteY7" fmla="*/ 396 h 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39" h="791">
                <a:moveTo>
                  <a:pt x="0" y="396"/>
                </a:moveTo>
                <a:lnTo>
                  <a:pt x="983" y="0"/>
                </a:lnTo>
                <a:lnTo>
                  <a:pt x="983" y="219"/>
                </a:lnTo>
                <a:lnTo>
                  <a:pt x="3200" y="329"/>
                </a:lnTo>
                <a:lnTo>
                  <a:pt x="3239" y="355"/>
                </a:lnTo>
                <a:lnTo>
                  <a:pt x="983" y="572"/>
                </a:lnTo>
                <a:lnTo>
                  <a:pt x="983" y="791"/>
                </a:lnTo>
                <a:lnTo>
                  <a:pt x="0" y="396"/>
                </a:ln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6202" y="1496378"/>
            <a:ext cx="2047399" cy="2064544"/>
          </a:xfrm>
          <a:prstGeom prst="rect">
            <a:avLst/>
          </a:prstGeom>
        </p:spPr>
      </p:pic>
      <p:sp>
        <p:nvSpPr>
          <p:cNvPr id="8193" name="TextBox 13"/>
          <p:cNvSpPr txBox="1"/>
          <p:nvPr/>
        </p:nvSpPr>
        <p:spPr>
          <a:xfrm>
            <a:off x="565547" y="3651647"/>
            <a:ext cx="1821656" cy="55308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/>
            <a:r>
              <a:rPr lang="zh-CN" altLang="en-US" sz="1500" b="1" dirty="0">
                <a:solidFill>
                  <a:srgbClr val="262673"/>
                </a:solidFill>
                <a:latin typeface="微软雅黑" panose="020B0503020204020204" charset="-122"/>
                <a:ea typeface="微软雅黑" panose="020B0503020204020204" charset="-122"/>
              </a:rPr>
              <a:t>1、点击“我的资料”</a:t>
            </a:r>
            <a:endParaRPr lang="zh-CN" altLang="en-US" sz="1500" b="1" dirty="0">
              <a:solidFill>
                <a:srgbClr val="26267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565547" y="2193608"/>
            <a:ext cx="445294" cy="311944"/>
          </a:xfrm>
          <a:prstGeom prst="round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9" name="任意多边形 8"/>
          <p:cNvSpPr/>
          <p:nvPr/>
        </p:nvSpPr>
        <p:spPr>
          <a:xfrm rot="4320000">
            <a:off x="593169" y="2993708"/>
            <a:ext cx="1062514" cy="240983"/>
          </a:xfrm>
          <a:custGeom>
            <a:avLst/>
            <a:gdLst>
              <a:gd name="connsiteX0" fmla="*/ 0 w 3239"/>
              <a:gd name="connsiteY0" fmla="*/ 396 h 791"/>
              <a:gd name="connsiteX1" fmla="*/ 983 w 3239"/>
              <a:gd name="connsiteY1" fmla="*/ 0 h 791"/>
              <a:gd name="connsiteX2" fmla="*/ 983 w 3239"/>
              <a:gd name="connsiteY2" fmla="*/ 219 h 791"/>
              <a:gd name="connsiteX3" fmla="*/ 3200 w 3239"/>
              <a:gd name="connsiteY3" fmla="*/ 329 h 791"/>
              <a:gd name="connsiteX4" fmla="*/ 3239 w 3239"/>
              <a:gd name="connsiteY4" fmla="*/ 355 h 791"/>
              <a:gd name="connsiteX5" fmla="*/ 983 w 3239"/>
              <a:gd name="connsiteY5" fmla="*/ 572 h 791"/>
              <a:gd name="connsiteX6" fmla="*/ 983 w 3239"/>
              <a:gd name="connsiteY6" fmla="*/ 791 h 791"/>
              <a:gd name="connsiteX7" fmla="*/ 0 w 3239"/>
              <a:gd name="connsiteY7" fmla="*/ 396 h 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39" h="791">
                <a:moveTo>
                  <a:pt x="0" y="396"/>
                </a:moveTo>
                <a:lnTo>
                  <a:pt x="983" y="0"/>
                </a:lnTo>
                <a:lnTo>
                  <a:pt x="983" y="219"/>
                </a:lnTo>
                <a:lnTo>
                  <a:pt x="3200" y="329"/>
                </a:lnTo>
                <a:lnTo>
                  <a:pt x="3239" y="355"/>
                </a:lnTo>
                <a:lnTo>
                  <a:pt x="983" y="572"/>
                </a:lnTo>
                <a:lnTo>
                  <a:pt x="983" y="791"/>
                </a:lnTo>
                <a:lnTo>
                  <a:pt x="0" y="396"/>
                </a:ln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2" name="圆角矩形 1"/>
          <p:cNvSpPr/>
          <p:nvPr/>
        </p:nvSpPr>
        <p:spPr>
          <a:xfrm>
            <a:off x="2691527" y="1167289"/>
            <a:ext cx="2159794" cy="1338739"/>
          </a:xfrm>
          <a:prstGeom prst="round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6" name="任意多边形 5"/>
          <p:cNvSpPr/>
          <p:nvPr/>
        </p:nvSpPr>
        <p:spPr>
          <a:xfrm rot="1740000">
            <a:off x="4921806" y="1814513"/>
            <a:ext cx="908685" cy="339090"/>
          </a:xfrm>
          <a:custGeom>
            <a:avLst/>
            <a:gdLst>
              <a:gd name="connsiteX0" fmla="*/ 0 w 3239"/>
              <a:gd name="connsiteY0" fmla="*/ 396 h 791"/>
              <a:gd name="connsiteX1" fmla="*/ 983 w 3239"/>
              <a:gd name="connsiteY1" fmla="*/ 0 h 791"/>
              <a:gd name="connsiteX2" fmla="*/ 983 w 3239"/>
              <a:gd name="connsiteY2" fmla="*/ 219 h 791"/>
              <a:gd name="connsiteX3" fmla="*/ 3200 w 3239"/>
              <a:gd name="connsiteY3" fmla="*/ 329 h 791"/>
              <a:gd name="connsiteX4" fmla="*/ 3239 w 3239"/>
              <a:gd name="connsiteY4" fmla="*/ 355 h 791"/>
              <a:gd name="connsiteX5" fmla="*/ 983 w 3239"/>
              <a:gd name="connsiteY5" fmla="*/ 572 h 791"/>
              <a:gd name="connsiteX6" fmla="*/ 983 w 3239"/>
              <a:gd name="connsiteY6" fmla="*/ 791 h 791"/>
              <a:gd name="connsiteX7" fmla="*/ 0 w 3239"/>
              <a:gd name="connsiteY7" fmla="*/ 396 h 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39" h="791">
                <a:moveTo>
                  <a:pt x="0" y="396"/>
                </a:moveTo>
                <a:lnTo>
                  <a:pt x="983" y="0"/>
                </a:lnTo>
                <a:lnTo>
                  <a:pt x="983" y="219"/>
                </a:lnTo>
                <a:lnTo>
                  <a:pt x="3200" y="329"/>
                </a:lnTo>
                <a:lnTo>
                  <a:pt x="3239" y="355"/>
                </a:lnTo>
                <a:lnTo>
                  <a:pt x="983" y="572"/>
                </a:lnTo>
                <a:lnTo>
                  <a:pt x="983" y="791"/>
                </a:lnTo>
                <a:lnTo>
                  <a:pt x="0" y="396"/>
                </a:ln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</p:spTree>
  </p:cSld>
  <p:clrMapOvr>
    <a:masterClrMapping/>
  </p:clrMapOvr>
  <p:transition>
    <p:pull dir="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矩形 27653"/>
          <p:cNvSpPr>
            <a:spLocks noGrp="1"/>
          </p:cNvSpPr>
          <p:nvPr/>
        </p:nvSpPr>
        <p:spPr>
          <a:xfrm>
            <a:off x="466011" y="0"/>
            <a:ext cx="4213622" cy="84772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r>
              <a:rPr lang="zh-CN" altLang="en-US" sz="2400" b="1" dirty="0">
                <a:solidFill>
                  <a:srgbClr val="005DA4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三、信息完善</a:t>
            </a:r>
            <a:endParaRPr lang="zh-CN" altLang="en-US" sz="2400" b="1" dirty="0">
              <a:solidFill>
                <a:srgbClr val="005DA4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219" name="TextBox 13"/>
          <p:cNvSpPr txBox="1"/>
          <p:nvPr/>
        </p:nvSpPr>
        <p:spPr>
          <a:xfrm>
            <a:off x="89773" y="1653540"/>
            <a:ext cx="1625918" cy="18224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lvl="0" algn="l">
              <a:lnSpc>
                <a:spcPct val="150000"/>
              </a:lnSpc>
              <a:buClrTx/>
              <a:buSzTx/>
            </a:pPr>
            <a:r>
              <a:rPr lang="en-US" altLang="zh-CN" sz="1500" b="1" dirty="0">
                <a:solidFill>
                  <a:srgbClr val="26267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4、</a:t>
            </a:r>
            <a:r>
              <a:rPr lang="zh-CN" altLang="en-US" sz="1500" b="1" dirty="0">
                <a:solidFill>
                  <a:srgbClr val="26267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完善被保险人本人</a:t>
            </a:r>
            <a:r>
              <a:rPr lang="en-US" altLang="zh-CN" sz="1500" b="1" dirty="0">
                <a:solidFill>
                  <a:srgbClr val="26267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的银行卡</a:t>
            </a:r>
            <a:r>
              <a:rPr lang="zh-CN" altLang="en-US" sz="1500" b="1" dirty="0">
                <a:solidFill>
                  <a:srgbClr val="26267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信息</a:t>
            </a:r>
            <a:r>
              <a:rPr lang="en-US" altLang="zh-CN" sz="1500" b="1" dirty="0">
                <a:solidFill>
                  <a:srgbClr val="26267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，</a:t>
            </a:r>
            <a:r>
              <a:rPr lang="zh-CN" altLang="en-US" sz="1500" b="1" dirty="0">
                <a:solidFill>
                  <a:srgbClr val="26267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可在后续理赔申请时选择</a:t>
            </a:r>
            <a:r>
              <a:rPr lang="en-US" altLang="zh-CN" sz="1500" b="1" dirty="0">
                <a:solidFill>
                  <a:srgbClr val="26267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。</a:t>
            </a:r>
            <a:endParaRPr lang="en-US" altLang="zh-CN" sz="1500" b="1" dirty="0">
              <a:solidFill>
                <a:srgbClr val="262673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9221" name="图片 11"/>
          <p:cNvPicPr/>
          <p:nvPr/>
        </p:nvPicPr>
        <p:blipFill>
          <a:blip r:embed="rId1"/>
          <a:stretch>
            <a:fillRect/>
          </a:stretch>
        </p:blipFill>
        <p:spPr>
          <a:xfrm>
            <a:off x="1763554" y="735806"/>
            <a:ext cx="2160000" cy="3780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圆角矩形 7"/>
          <p:cNvSpPr/>
          <p:nvPr/>
        </p:nvSpPr>
        <p:spPr>
          <a:xfrm>
            <a:off x="3379708" y="1167765"/>
            <a:ext cx="543878" cy="218599"/>
          </a:xfrm>
          <a:prstGeom prst="round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3" name="任意多边形 2"/>
          <p:cNvSpPr/>
          <p:nvPr/>
        </p:nvSpPr>
        <p:spPr>
          <a:xfrm rot="18840000" flipH="1" flipV="1">
            <a:off x="2898219" y="1479233"/>
            <a:ext cx="508159" cy="216694"/>
          </a:xfrm>
          <a:custGeom>
            <a:avLst/>
            <a:gdLst>
              <a:gd name="connsiteX0" fmla="*/ 0 w 3239"/>
              <a:gd name="connsiteY0" fmla="*/ 396 h 791"/>
              <a:gd name="connsiteX1" fmla="*/ 983 w 3239"/>
              <a:gd name="connsiteY1" fmla="*/ 0 h 791"/>
              <a:gd name="connsiteX2" fmla="*/ 983 w 3239"/>
              <a:gd name="connsiteY2" fmla="*/ 219 h 791"/>
              <a:gd name="connsiteX3" fmla="*/ 3200 w 3239"/>
              <a:gd name="connsiteY3" fmla="*/ 329 h 791"/>
              <a:gd name="connsiteX4" fmla="*/ 3239 w 3239"/>
              <a:gd name="connsiteY4" fmla="*/ 355 h 791"/>
              <a:gd name="connsiteX5" fmla="*/ 983 w 3239"/>
              <a:gd name="connsiteY5" fmla="*/ 572 h 791"/>
              <a:gd name="connsiteX6" fmla="*/ 983 w 3239"/>
              <a:gd name="connsiteY6" fmla="*/ 791 h 791"/>
              <a:gd name="connsiteX7" fmla="*/ 0 w 3239"/>
              <a:gd name="connsiteY7" fmla="*/ 396 h 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39" h="791">
                <a:moveTo>
                  <a:pt x="0" y="396"/>
                </a:moveTo>
                <a:lnTo>
                  <a:pt x="983" y="0"/>
                </a:lnTo>
                <a:lnTo>
                  <a:pt x="983" y="219"/>
                </a:lnTo>
                <a:lnTo>
                  <a:pt x="3200" y="329"/>
                </a:lnTo>
                <a:lnTo>
                  <a:pt x="3239" y="355"/>
                </a:lnTo>
                <a:lnTo>
                  <a:pt x="983" y="572"/>
                </a:lnTo>
                <a:lnTo>
                  <a:pt x="983" y="791"/>
                </a:lnTo>
                <a:lnTo>
                  <a:pt x="0" y="396"/>
                </a:ln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pic>
        <p:nvPicPr>
          <p:cNvPr id="5" name="图片 4" descr="银行信息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6054" y="734378"/>
            <a:ext cx="2053590" cy="378142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55019" y="3219926"/>
            <a:ext cx="150304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35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!!优化功能：增加OCR识别及影像保存功能</a:t>
            </a:r>
            <a:endParaRPr lang="zh-CN" altLang="en-US" sz="1350"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Arial" panose="020B0604020202020204" pitchFamily="34" charset="0"/>
            </a:endParaRPr>
          </a:p>
          <a:p>
            <a:endParaRPr lang="zh-CN" altLang="en-US" sz="1350"/>
          </a:p>
        </p:txBody>
      </p:sp>
      <p:sp>
        <p:nvSpPr>
          <p:cNvPr id="11" name="文本框 10"/>
          <p:cNvSpPr txBox="1"/>
          <p:nvPr/>
        </p:nvSpPr>
        <p:spPr>
          <a:xfrm>
            <a:off x="6732032" y="1937861"/>
            <a:ext cx="1858804" cy="29997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</a:pPr>
            <a:r>
              <a:rPr lang="zh-CN" altLang="en-US" sz="135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温馨提示：</a:t>
            </a:r>
            <a:br>
              <a:rPr lang="zh-CN" altLang="en-US" sz="135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</a:br>
            <a:r>
              <a:rPr lang="zh-CN" altLang="en-US" sz="135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（1）新增“江苏银行”、“宁波银行”为我司集中代付银行；</a:t>
            </a:r>
            <a:br>
              <a:rPr lang="zh-CN" altLang="en-US" sz="135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</a:br>
            <a:r>
              <a:rPr lang="zh-CN" altLang="en-US" sz="1350"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（2）若选择“其他境内银行”，请在上传银行卡影像时将银行卡名称一同拍上，并另附上银行区域、开户银行等信息（若未提供完整，我司会下发问题件要求提供对应信息）</a:t>
            </a:r>
            <a:endParaRPr lang="zh-CN" altLang="en-US" sz="1350"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pull dir="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2" name="组合 11"/>
          <p:cNvGrpSpPr/>
          <p:nvPr/>
        </p:nvGrpSpPr>
        <p:grpSpPr>
          <a:xfrm>
            <a:off x="5949553" y="735330"/>
            <a:ext cx="2159318" cy="3779520"/>
            <a:chOff x="12474" y="1544"/>
            <a:chExt cx="4534" cy="7936"/>
          </a:xfrm>
        </p:grpSpPr>
        <p:pic>
          <p:nvPicPr>
            <p:cNvPr id="4" name="图片 3"/>
            <p:cNvPicPr/>
            <p:nvPr/>
          </p:nvPicPr>
          <p:blipFill>
            <a:blip r:embed="rId1"/>
            <a:stretch>
              <a:fillRect/>
            </a:stretch>
          </p:blipFill>
          <p:spPr>
            <a:xfrm>
              <a:off x="12474" y="1544"/>
              <a:ext cx="4535" cy="7937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189" y="6420"/>
              <a:ext cx="1122" cy="358"/>
            </a:xfrm>
            <a:prstGeom prst="rect">
              <a:avLst/>
            </a:prstGeom>
          </p:spPr>
        </p:pic>
      </p:grpSp>
      <p:pic>
        <p:nvPicPr>
          <p:cNvPr id="2" name="图片 1"/>
          <p:cNvPicPr/>
          <p:nvPr/>
        </p:nvPicPr>
        <p:blipFill>
          <a:blip r:embed="rId3"/>
          <a:stretch>
            <a:fillRect/>
          </a:stretch>
        </p:blipFill>
        <p:spPr>
          <a:xfrm>
            <a:off x="1035606" y="735330"/>
            <a:ext cx="2159794" cy="3779996"/>
          </a:xfrm>
          <a:prstGeom prst="rect">
            <a:avLst/>
          </a:prstGeom>
        </p:spPr>
      </p:pic>
      <p:pic>
        <p:nvPicPr>
          <p:cNvPr id="3" name="图片 2"/>
          <p:cNvPicPr/>
          <p:nvPr/>
        </p:nvPicPr>
        <p:blipFill>
          <a:blip r:embed="rId4"/>
          <a:stretch>
            <a:fillRect/>
          </a:stretch>
        </p:blipFill>
        <p:spPr>
          <a:xfrm>
            <a:off x="3492579" y="735330"/>
            <a:ext cx="2159794" cy="3779996"/>
          </a:xfrm>
          <a:prstGeom prst="rect">
            <a:avLst/>
          </a:prstGeom>
        </p:spPr>
      </p:pic>
      <p:sp>
        <p:nvSpPr>
          <p:cNvPr id="10241" name="TextBox 13"/>
          <p:cNvSpPr txBox="1"/>
          <p:nvPr/>
        </p:nvSpPr>
        <p:spPr>
          <a:xfrm>
            <a:off x="112157" y="2895362"/>
            <a:ext cx="1576388" cy="1129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lvl="0" algn="l">
              <a:lnSpc>
                <a:spcPct val="150000"/>
              </a:lnSpc>
              <a:buClrTx/>
              <a:buSzTx/>
            </a:pPr>
            <a:r>
              <a:rPr lang="en-US" altLang="zh-CN" sz="1500" b="1" dirty="0">
                <a:solidFill>
                  <a:srgbClr val="26267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1、点击”</a:t>
            </a:r>
            <a:r>
              <a:rPr lang="zh-CN" altLang="en-US" sz="1500" b="1" dirty="0">
                <a:solidFill>
                  <a:srgbClr val="26267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我的理赔申请</a:t>
            </a:r>
            <a:r>
              <a:rPr lang="en-US" altLang="zh-CN" sz="1500" b="1" dirty="0">
                <a:solidFill>
                  <a:srgbClr val="26267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sz="1500" b="1" dirty="0">
                <a:solidFill>
                  <a:srgbClr val="26267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进入理赔服务界面</a:t>
            </a:r>
            <a:endParaRPr lang="zh-CN" altLang="en-US" sz="1500" b="1" dirty="0">
              <a:solidFill>
                <a:srgbClr val="262673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242" name="矩形 27653"/>
          <p:cNvSpPr>
            <a:spLocks noGrp="1"/>
          </p:cNvSpPr>
          <p:nvPr/>
        </p:nvSpPr>
        <p:spPr>
          <a:xfrm>
            <a:off x="466011" y="0"/>
            <a:ext cx="4213622" cy="84772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r>
              <a:rPr lang="zh-CN" altLang="en-US" sz="2400" b="1" dirty="0">
                <a:solidFill>
                  <a:srgbClr val="005DA4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四、理赔申请</a:t>
            </a:r>
            <a:endParaRPr lang="zh-CN" altLang="en-US" sz="2400" b="1" dirty="0">
              <a:solidFill>
                <a:srgbClr val="005DA4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1169432" y="2139791"/>
            <a:ext cx="543878" cy="417671"/>
          </a:xfrm>
          <a:prstGeom prst="round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6" name="任意多边形 5"/>
          <p:cNvSpPr/>
          <p:nvPr/>
        </p:nvSpPr>
        <p:spPr>
          <a:xfrm rot="18840000" flipH="1" flipV="1">
            <a:off x="539353" y="2475548"/>
            <a:ext cx="721995" cy="205740"/>
          </a:xfrm>
          <a:custGeom>
            <a:avLst/>
            <a:gdLst>
              <a:gd name="connsiteX0" fmla="*/ 0 w 3239"/>
              <a:gd name="connsiteY0" fmla="*/ 396 h 791"/>
              <a:gd name="connsiteX1" fmla="*/ 983 w 3239"/>
              <a:gd name="connsiteY1" fmla="*/ 0 h 791"/>
              <a:gd name="connsiteX2" fmla="*/ 983 w 3239"/>
              <a:gd name="connsiteY2" fmla="*/ 219 h 791"/>
              <a:gd name="connsiteX3" fmla="*/ 3200 w 3239"/>
              <a:gd name="connsiteY3" fmla="*/ 329 h 791"/>
              <a:gd name="connsiteX4" fmla="*/ 3239 w 3239"/>
              <a:gd name="connsiteY4" fmla="*/ 355 h 791"/>
              <a:gd name="connsiteX5" fmla="*/ 983 w 3239"/>
              <a:gd name="connsiteY5" fmla="*/ 572 h 791"/>
              <a:gd name="connsiteX6" fmla="*/ 983 w 3239"/>
              <a:gd name="connsiteY6" fmla="*/ 791 h 791"/>
              <a:gd name="connsiteX7" fmla="*/ 0 w 3239"/>
              <a:gd name="connsiteY7" fmla="*/ 396 h 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39" h="791">
                <a:moveTo>
                  <a:pt x="0" y="396"/>
                </a:moveTo>
                <a:lnTo>
                  <a:pt x="983" y="0"/>
                </a:lnTo>
                <a:lnTo>
                  <a:pt x="983" y="219"/>
                </a:lnTo>
                <a:lnTo>
                  <a:pt x="3200" y="329"/>
                </a:lnTo>
                <a:lnTo>
                  <a:pt x="3239" y="355"/>
                </a:lnTo>
                <a:lnTo>
                  <a:pt x="983" y="572"/>
                </a:lnTo>
                <a:lnTo>
                  <a:pt x="983" y="791"/>
                </a:lnTo>
                <a:lnTo>
                  <a:pt x="0" y="396"/>
                </a:ln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TextBox 13"/>
          <p:cNvSpPr txBox="1"/>
          <p:nvPr/>
        </p:nvSpPr>
        <p:spPr>
          <a:xfrm>
            <a:off x="3491627" y="2031683"/>
            <a:ext cx="2157889" cy="1129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 lvl="0" algn="l">
              <a:lnSpc>
                <a:spcPct val="150000"/>
              </a:lnSpc>
              <a:buClrTx/>
              <a:buSzTx/>
            </a:pPr>
            <a:r>
              <a:rPr lang="en-US" altLang="zh-CN" sz="1500" b="1" dirty="0">
                <a:solidFill>
                  <a:srgbClr val="26267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2、点击自助理赔申请，选择</a:t>
            </a:r>
            <a:r>
              <a:rPr lang="zh-CN" altLang="en-US" sz="1500" b="1" dirty="0">
                <a:solidFill>
                  <a:srgbClr val="26267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要</a:t>
            </a:r>
            <a:r>
              <a:rPr lang="en-US" altLang="zh-CN" sz="1500" b="1" dirty="0">
                <a:solidFill>
                  <a:srgbClr val="26267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申请理赔的保单申请理赔</a:t>
            </a:r>
            <a:endParaRPr lang="en-US" altLang="zh-CN" sz="1500" b="1" dirty="0">
              <a:solidFill>
                <a:srgbClr val="262673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3599736" y="1230630"/>
            <a:ext cx="543878" cy="417671"/>
          </a:xfrm>
          <a:prstGeom prst="round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0" name="圆角矩形 9"/>
          <p:cNvSpPr/>
          <p:nvPr/>
        </p:nvSpPr>
        <p:spPr>
          <a:xfrm>
            <a:off x="6245781" y="3048476"/>
            <a:ext cx="627698" cy="210979"/>
          </a:xfrm>
          <a:prstGeom prst="round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3" name="任意多边形 12"/>
          <p:cNvSpPr/>
          <p:nvPr/>
        </p:nvSpPr>
        <p:spPr>
          <a:xfrm rot="840000" flipH="1" flipV="1">
            <a:off x="5288042" y="2969419"/>
            <a:ext cx="721995" cy="205740"/>
          </a:xfrm>
          <a:custGeom>
            <a:avLst/>
            <a:gdLst>
              <a:gd name="connsiteX0" fmla="*/ 0 w 3239"/>
              <a:gd name="connsiteY0" fmla="*/ 396 h 791"/>
              <a:gd name="connsiteX1" fmla="*/ 983 w 3239"/>
              <a:gd name="connsiteY1" fmla="*/ 0 h 791"/>
              <a:gd name="connsiteX2" fmla="*/ 983 w 3239"/>
              <a:gd name="connsiteY2" fmla="*/ 219 h 791"/>
              <a:gd name="connsiteX3" fmla="*/ 3200 w 3239"/>
              <a:gd name="connsiteY3" fmla="*/ 329 h 791"/>
              <a:gd name="connsiteX4" fmla="*/ 3239 w 3239"/>
              <a:gd name="connsiteY4" fmla="*/ 355 h 791"/>
              <a:gd name="connsiteX5" fmla="*/ 983 w 3239"/>
              <a:gd name="connsiteY5" fmla="*/ 572 h 791"/>
              <a:gd name="connsiteX6" fmla="*/ 983 w 3239"/>
              <a:gd name="connsiteY6" fmla="*/ 791 h 791"/>
              <a:gd name="connsiteX7" fmla="*/ 0 w 3239"/>
              <a:gd name="connsiteY7" fmla="*/ 396 h 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39" h="791">
                <a:moveTo>
                  <a:pt x="0" y="396"/>
                </a:moveTo>
                <a:lnTo>
                  <a:pt x="983" y="0"/>
                </a:lnTo>
                <a:lnTo>
                  <a:pt x="983" y="219"/>
                </a:lnTo>
                <a:lnTo>
                  <a:pt x="3200" y="329"/>
                </a:lnTo>
                <a:lnTo>
                  <a:pt x="3239" y="355"/>
                </a:lnTo>
                <a:lnTo>
                  <a:pt x="983" y="572"/>
                </a:lnTo>
                <a:lnTo>
                  <a:pt x="983" y="791"/>
                </a:lnTo>
                <a:lnTo>
                  <a:pt x="0" y="396"/>
                </a:ln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4" name="任意多边形 13"/>
          <p:cNvSpPr/>
          <p:nvPr/>
        </p:nvSpPr>
        <p:spPr>
          <a:xfrm rot="14460000" flipH="1" flipV="1">
            <a:off x="3743087" y="1828800"/>
            <a:ext cx="548640" cy="156686"/>
          </a:xfrm>
          <a:custGeom>
            <a:avLst/>
            <a:gdLst>
              <a:gd name="connsiteX0" fmla="*/ 0 w 3239"/>
              <a:gd name="connsiteY0" fmla="*/ 396 h 791"/>
              <a:gd name="connsiteX1" fmla="*/ 983 w 3239"/>
              <a:gd name="connsiteY1" fmla="*/ 0 h 791"/>
              <a:gd name="connsiteX2" fmla="*/ 983 w 3239"/>
              <a:gd name="connsiteY2" fmla="*/ 219 h 791"/>
              <a:gd name="connsiteX3" fmla="*/ 3200 w 3239"/>
              <a:gd name="connsiteY3" fmla="*/ 329 h 791"/>
              <a:gd name="connsiteX4" fmla="*/ 3239 w 3239"/>
              <a:gd name="connsiteY4" fmla="*/ 355 h 791"/>
              <a:gd name="connsiteX5" fmla="*/ 983 w 3239"/>
              <a:gd name="connsiteY5" fmla="*/ 572 h 791"/>
              <a:gd name="connsiteX6" fmla="*/ 983 w 3239"/>
              <a:gd name="connsiteY6" fmla="*/ 791 h 791"/>
              <a:gd name="connsiteX7" fmla="*/ 0 w 3239"/>
              <a:gd name="connsiteY7" fmla="*/ 396 h 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39" h="791">
                <a:moveTo>
                  <a:pt x="0" y="396"/>
                </a:moveTo>
                <a:lnTo>
                  <a:pt x="983" y="0"/>
                </a:lnTo>
                <a:lnTo>
                  <a:pt x="983" y="219"/>
                </a:lnTo>
                <a:lnTo>
                  <a:pt x="3200" y="329"/>
                </a:lnTo>
                <a:lnTo>
                  <a:pt x="3239" y="355"/>
                </a:lnTo>
                <a:lnTo>
                  <a:pt x="983" y="572"/>
                </a:lnTo>
                <a:lnTo>
                  <a:pt x="983" y="791"/>
                </a:lnTo>
                <a:lnTo>
                  <a:pt x="0" y="396"/>
                </a:ln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</p:spTree>
  </p:cSld>
  <p:clrMapOvr>
    <a:masterClrMapping/>
  </p:clrMapOvr>
  <p:transition>
    <p:pull dir="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7" name="圆角矩形"/>
          <p:cNvSpPr/>
          <p:nvPr/>
        </p:nvSpPr>
        <p:spPr>
          <a:xfrm>
            <a:off x="373856" y="990600"/>
            <a:ext cx="8396288" cy="3975497"/>
          </a:xfrm>
          <a:prstGeom prst="roundRect">
            <a:avLst>
              <a:gd name="adj" fmla="val 7574"/>
            </a:avLst>
          </a:prstGeom>
          <a:solidFill>
            <a:srgbClr val="DEEBF7"/>
          </a:solidFill>
          <a:ln w="12700">
            <a:noFill/>
          </a:ln>
        </p:spPr>
        <p:txBody>
          <a:bodyPr lIns="34289" rIns="34289" anchor="ctr"/>
          <a:p>
            <a:pPr algn="just" fontAlgn="auto">
              <a:lnSpc>
                <a:spcPct val="150000"/>
              </a:lnSpc>
            </a:pPr>
            <a:r>
              <a:rPr lang="zh-CN" altLang="en-US" sz="1500" dirty="0"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1、微信理赔时单次发票金额</a:t>
            </a:r>
            <a:r>
              <a:rPr lang="zh-CN" altLang="en-US" sz="15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不超过</a:t>
            </a:r>
            <a:r>
              <a:rPr lang="en-US" altLang="zh-CN" sz="15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5</a:t>
            </a:r>
            <a:r>
              <a:rPr lang="zh-CN" altLang="en-US" sz="15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000元</a:t>
            </a:r>
            <a:r>
              <a:rPr lang="zh-CN" altLang="en-US" sz="1500" dirty="0"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，超过</a:t>
            </a:r>
            <a:r>
              <a:rPr lang="en-US" altLang="zh-CN" sz="1500" dirty="0"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5</a:t>
            </a:r>
            <a:r>
              <a:rPr lang="zh-CN" altLang="en-US" sz="1500" dirty="0"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000元的发票需提交纸质版材料给理赔收单人员进行线下理赔。（</a:t>
            </a:r>
            <a:r>
              <a:rPr lang="zh-CN" altLang="en-US" sz="15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住院理赔线下提交</a:t>
            </a:r>
            <a:r>
              <a:rPr lang="zh-CN" altLang="en-US" sz="1500" dirty="0"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）</a:t>
            </a:r>
            <a:endParaRPr lang="zh-CN" altLang="en-US" sz="1500" dirty="0"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 algn="just" fontAlgn="auto">
              <a:lnSpc>
                <a:spcPct val="150000"/>
              </a:lnSpc>
            </a:pPr>
            <a:r>
              <a:rPr lang="zh-CN" altLang="en-US" sz="1500" dirty="0"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2、微信理赔，只需按索赔所需材料中列明的材料上传文件，务必确保照片清晰。</a:t>
            </a:r>
            <a:endParaRPr lang="zh-CN" altLang="en-US" sz="1500" dirty="0"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 algn="just" fontAlgn="auto">
              <a:lnSpc>
                <a:spcPct val="150000"/>
              </a:lnSpc>
            </a:pPr>
            <a:r>
              <a:rPr lang="zh-CN" altLang="en-US" sz="1500" dirty="0"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3、微信理赔的发票必须为</a:t>
            </a:r>
            <a:r>
              <a:rPr lang="zh-CN" altLang="en-US" sz="15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当年度保单期限内的发票（</a:t>
            </a:r>
            <a:r>
              <a:rPr lang="en-US" altLang="zh-CN" sz="15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20260401--20270331</a:t>
            </a:r>
            <a:r>
              <a:rPr lang="zh-CN" altLang="en-US" sz="15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）；</a:t>
            </a:r>
            <a:endParaRPr lang="zh-CN" altLang="en-US" sz="15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 algn="just" fontAlgn="auto">
              <a:lnSpc>
                <a:spcPct val="150000"/>
              </a:lnSpc>
            </a:pPr>
            <a:r>
              <a:rPr lang="zh-CN" altLang="en-US" sz="1500" dirty="0"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4、为符合行业及运营监管要求，对微信理赔将进行 </a:t>
            </a:r>
            <a:r>
              <a:rPr lang="zh-CN" altLang="en-US" sz="15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0.5%左右的物理件抽检，发票等原件需保管至理赔款收到之后。</a:t>
            </a:r>
            <a:r>
              <a:rPr lang="zh-CN" altLang="en-US" sz="1500" u="sng" dirty="0"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（如被物理件抽查，会以短信方式通知），线下提交至业务员。</a:t>
            </a:r>
            <a:endParaRPr lang="zh-CN" altLang="en-US" sz="1500" dirty="0"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 algn="just" fontAlgn="auto">
              <a:lnSpc>
                <a:spcPct val="150000"/>
              </a:lnSpc>
            </a:pPr>
            <a:r>
              <a:rPr lang="zh-CN" altLang="en-US" sz="1500" dirty="0"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5、若在申请微信理赔中遇到问题，请拨打</a:t>
            </a:r>
            <a:r>
              <a:rPr lang="zh-CN" altLang="en-US" sz="1500" b="1" dirty="0"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zh-CN" altLang="en-US" sz="15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400 189 2</a:t>
            </a:r>
            <a:r>
              <a:rPr lang="en-US" altLang="zh-CN" sz="15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8</a:t>
            </a:r>
            <a:r>
              <a:rPr lang="zh-CN" altLang="en-US" sz="15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16</a:t>
            </a:r>
            <a:r>
              <a:rPr lang="zh-CN" altLang="en-US" sz="1500" dirty="0"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（周一至周五 9:00-17:</a:t>
            </a:r>
            <a:r>
              <a:rPr lang="en-US" altLang="zh-CN" sz="1500" dirty="0"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0</a:t>
            </a:r>
            <a:r>
              <a:rPr lang="zh-CN" altLang="en-US" sz="1500" dirty="0"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0，</a:t>
            </a:r>
            <a:r>
              <a:rPr lang="zh-CN" altLang="en-US" sz="1500" dirty="0">
                <a:latin typeface="微软雅黑" panose="020B0503020204020204" charset="-122"/>
                <a:ea typeface="微软雅黑" panose="020B0503020204020204" charset="-122"/>
              </a:rPr>
              <a:t>双休日及法定节假日除外</a:t>
            </a:r>
            <a:r>
              <a:rPr lang="zh-CN" altLang="en-US" sz="1500" dirty="0"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）。</a:t>
            </a:r>
            <a:endParaRPr lang="zh-CN" altLang="en-US" sz="15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矩形 27653"/>
          <p:cNvSpPr>
            <a:spLocks noGrp="1"/>
          </p:cNvSpPr>
          <p:nvPr/>
        </p:nvSpPr>
        <p:spPr>
          <a:xfrm>
            <a:off x="219631" y="142875"/>
            <a:ext cx="4213622" cy="84772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r>
              <a:rPr lang="zh-CN" altLang="en-US" sz="2400" b="1" dirty="0">
                <a:solidFill>
                  <a:srgbClr val="005DA4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四、线上理赔注意事项</a:t>
            </a:r>
            <a:endParaRPr lang="zh-CN" altLang="en-US" sz="2400" b="1" dirty="0">
              <a:solidFill>
                <a:srgbClr val="005DA4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5594"/>
            <a:ext cx="720725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" name="TextBox 2"/>
          <p:cNvSpPr txBox="1"/>
          <p:nvPr/>
        </p:nvSpPr>
        <p:spPr>
          <a:xfrm>
            <a:off x="827484" y="339804"/>
            <a:ext cx="1963579" cy="437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250" b="1" dirty="0">
                <a:solidFill>
                  <a:srgbClr val="0068B7"/>
                </a:solidFill>
                <a:latin typeface="微软雅黑" panose="020B0503020204020204" charset="-122"/>
                <a:ea typeface="微软雅黑" panose="020B0503020204020204" charset="-122"/>
              </a:rPr>
              <a:t>咨询老师微信</a:t>
            </a:r>
            <a:endParaRPr lang="zh-CN" altLang="zh-CN" sz="2250" b="1" dirty="0">
              <a:solidFill>
                <a:srgbClr val="0068B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2" name="图片 51" descr="nci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4285" y="-38100"/>
            <a:ext cx="1529715" cy="730250"/>
          </a:xfrm>
          <a:prstGeom prst="rect">
            <a:avLst/>
          </a:prstGeom>
        </p:spPr>
      </p:pic>
      <p:pic>
        <p:nvPicPr>
          <p:cNvPr id="2" name="图片 1" descr="IMG_256"/>
          <p:cNvPicPr>
            <a:picLocks noChangeAspect="1"/>
          </p:cNvPicPr>
          <p:nvPr/>
        </p:nvPicPr>
        <p:blipFill>
          <a:blip r:embed="rId3"/>
          <a:srcRect l="11441" t="30627" r="15854" b="40492"/>
          <a:stretch>
            <a:fillRect/>
          </a:stretch>
        </p:blipFill>
        <p:spPr>
          <a:xfrm>
            <a:off x="2662555" y="1290320"/>
            <a:ext cx="3818890" cy="32835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3425190" y="1139190"/>
            <a:ext cx="2398395" cy="27432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45719" tIns="45719" rIns="45719" bIns="45719" numCol="1" spcCol="38100" rtlCol="0" anchor="t" forceAA="0">
            <a:spAutoFit/>
          </a:bodyPr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rPr>
              <a:t>我校教职工保险服务专员 朱老师</a:t>
            </a:r>
            <a:endParaRPr kumimoji="0" lang="zh-CN" altLang="en-US" sz="12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 panose="020F0502020204030204"/>
            </a:endParaRPr>
          </a:p>
        </p:txBody>
      </p:sp>
    </p:spTree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图片 6" descr="图片 6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12700">
            <a:noFill/>
            <a:miter lim="400000"/>
            <a:headEnd/>
            <a:tailEnd/>
          </a:ln>
        </p:spPr>
      </p:pic>
      <p:sp>
        <p:nvSpPr>
          <p:cNvPr id="34819" name="感谢聆听"/>
          <p:cNvSpPr txBox="1">
            <a:spLocks noChangeArrowheads="1"/>
          </p:cNvSpPr>
          <p:nvPr/>
        </p:nvSpPr>
        <p:spPr bwMode="auto">
          <a:xfrm>
            <a:off x="489585" y="1195388"/>
            <a:ext cx="8065770" cy="1013460"/>
          </a:xfrm>
          <a:prstGeom prst="rect">
            <a:avLst/>
          </a:prstGeom>
          <a:noFill/>
          <a:ln w="12700">
            <a:noFill/>
            <a:miter lim="400000"/>
          </a:ln>
        </p:spPr>
        <p:txBody>
          <a:bodyPr wrap="none" lIns="45718" tIns="45718" rIns="45718" bIns="45718">
            <a:spAutoFit/>
          </a:bodyPr>
          <a:lstStyle/>
          <a:p>
            <a:pPr hangingPunct="0"/>
            <a:r>
              <a:rPr lang="en-US" altLang="zh-CN" sz="6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方正兰亭特黑简体"/>
                <a:sym typeface="方正兰亭特黑简体"/>
              </a:rPr>
              <a:t>2025</a:t>
            </a:r>
            <a:r>
              <a:rPr lang="zh-CN" altLang="en-US" sz="6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方正兰亭特黑简体"/>
                <a:sym typeface="方正兰亭特黑简体"/>
              </a:rPr>
              <a:t>年沪惠保政策解读</a:t>
            </a:r>
            <a:endParaRPr lang="zh-CN" sz="6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方正兰亭特黑简体"/>
              <a:sym typeface="方正兰亭特黑简体"/>
            </a:endParaRPr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49" name="日期占位符 1"/>
          <p:cNvSpPr/>
          <p:nvPr>
            <p:ph type="dt" sz="half" idx="10"/>
          </p:nvPr>
        </p:nvSpPr>
        <p:spPr/>
        <p:txBody>
          <a:bodyPr wrap="square" anchor="ctr"/>
          <a:p>
            <a:pPr indent="0"/>
            <a:fld id="{BB962C8B-B14F-4D97-AF65-F5344CB8AC3E}" type="datetime1">
              <a:rPr lang="zh-CN" altLang="en-US" sz="1350" dirty="0">
                <a:solidFill>
                  <a:srgbClr val="898989"/>
                </a:solidFill>
              </a:rPr>
            </a:fld>
            <a:endParaRPr lang="zh-CN" altLang="en-US" sz="1350" dirty="0">
              <a:solidFill>
                <a:srgbClr val="898989"/>
              </a:solidFill>
            </a:endParaRPr>
          </a:p>
        </p:txBody>
      </p:sp>
      <p:sp>
        <p:nvSpPr>
          <p:cNvPr id="27651" name="文本框 1"/>
          <p:cNvSpPr txBox="1"/>
          <p:nvPr/>
        </p:nvSpPr>
        <p:spPr>
          <a:xfrm>
            <a:off x="3993356" y="641747"/>
            <a:ext cx="4567238" cy="38309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endParaRPr lang="zh-CN" altLang="en-US" sz="1350" b="1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350" b="1">
                <a:latin typeface="微软雅黑" panose="020B0503020204020204" charset="-122"/>
                <a:ea typeface="微软雅黑" panose="020B0503020204020204" charset="-122"/>
              </a:rPr>
              <a:t>     202</a:t>
            </a:r>
            <a:r>
              <a:rPr lang="en-US" altLang="zh-CN" sz="1350" b="1">
                <a:latin typeface="微软雅黑" panose="020B0503020204020204" charset="-122"/>
                <a:ea typeface="微软雅黑" panose="020B0503020204020204" charset="-122"/>
              </a:rPr>
              <a:t>5</a:t>
            </a:r>
            <a:r>
              <a:rPr lang="zh-CN" altLang="en-US" sz="1350" b="1">
                <a:latin typeface="微软雅黑" panose="020B0503020204020204" charset="-122"/>
                <a:ea typeface="微软雅黑" panose="020B0503020204020204" charset="-122"/>
              </a:rPr>
              <a:t>年由市政府指导的“沪惠保”专属保障保险已经开始在全市范围内正式推出。</a:t>
            </a:r>
            <a:endParaRPr lang="zh-CN" altLang="en-US" sz="1350" b="1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350" b="1">
                <a:latin typeface="微软雅黑" panose="020B0503020204020204" charset="-122"/>
                <a:ea typeface="微软雅黑" panose="020B0503020204020204" charset="-122"/>
              </a:rPr>
              <a:t>凡持有本市医保卡人群均可参保：</a:t>
            </a:r>
            <a:endParaRPr lang="zh-CN" altLang="en-US" sz="1350" b="1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350" b="1">
                <a:latin typeface="微软雅黑" panose="020B0503020204020204" charset="-122"/>
                <a:ea typeface="微软雅黑" panose="020B0503020204020204" charset="-122"/>
              </a:rPr>
              <a:t>今年沪惠保做多重优化总保险金额310万元，基础免赔额降低至1.2万元/年；连续两年参保且无理赔享优待免赔额1.1万元/年；连续三年参保且无理赔享优待免赔额1万元/年；</a:t>
            </a:r>
            <a:endParaRPr lang="zh-CN" altLang="en-US" sz="1350" b="1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350" b="1">
                <a:latin typeface="微软雅黑" panose="020B0503020204020204" charset="-122"/>
                <a:ea typeface="微软雅黑" panose="020B0503020204020204" charset="-122"/>
              </a:rPr>
              <a:t>①无年龄限制，老人小孩均可参保</a:t>
            </a:r>
            <a:endParaRPr lang="zh-CN" altLang="en-US" sz="1350" b="1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350" b="1">
                <a:latin typeface="微软雅黑" panose="020B0503020204020204" charset="-122"/>
                <a:ea typeface="微软雅黑" panose="020B0503020204020204" charset="-122"/>
              </a:rPr>
              <a:t>②免健康告知，有无疾病均可参保</a:t>
            </a:r>
            <a:endParaRPr lang="zh-CN" altLang="en-US" sz="1350" b="1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350" b="1">
                <a:latin typeface="微软雅黑" panose="020B0503020204020204" charset="-122"/>
                <a:ea typeface="微软雅黑" panose="020B0503020204020204" charset="-122"/>
              </a:rPr>
              <a:t>③报销自费药、海外特药、CAR-T费用以及质子重离子医院费用等</a:t>
            </a:r>
            <a:endParaRPr lang="zh-CN" altLang="en-US" sz="1350" b="1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350" b="1">
                <a:latin typeface="微软雅黑" panose="020B0503020204020204" charset="-122"/>
                <a:ea typeface="微软雅黑" panose="020B0503020204020204" charset="-122"/>
              </a:rPr>
              <a:t>④个人医保卡可购买</a:t>
            </a:r>
            <a:endParaRPr lang="zh-CN" altLang="en-US" sz="1350" b="1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350" b="1">
                <a:latin typeface="微软雅黑" panose="020B0503020204020204" charset="-122"/>
                <a:ea typeface="微软雅黑" panose="020B0503020204020204" charset="-122"/>
              </a:rPr>
              <a:t>⑤自己一次最多为7人购买（1+6人）：(自己+父母、配偶、子女)</a:t>
            </a:r>
            <a:endParaRPr lang="zh-CN" altLang="en-US" sz="1350" b="1"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350" b="1">
                <a:latin typeface="微软雅黑" panose="020B0503020204020204" charset="-122"/>
                <a:ea typeface="微软雅黑" panose="020B0503020204020204" charset="-122"/>
              </a:rPr>
              <a:t>    为方便我校教职工及家属参保，同时为保障大家后期能享受到专属服务、专员咨询、高效理赔等相关服务保障。若有参保需求的教职工请使用下方👇专属二维码投保。</a:t>
            </a:r>
            <a:endParaRPr lang="zh-CN" altLang="en-US" sz="135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 descr="企业微信截图_1776850363399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40" y="37465"/>
            <a:ext cx="3753485" cy="50399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49" name="日期占位符 1"/>
          <p:cNvSpPr/>
          <p:nvPr>
            <p:ph type="dt" sz="half" idx="10"/>
          </p:nvPr>
        </p:nvSpPr>
        <p:spPr/>
        <p:txBody>
          <a:bodyPr wrap="square" anchor="ctr"/>
          <a:p>
            <a:pPr indent="0"/>
            <a:fld id="{BB962C8B-B14F-4D97-AF65-F5344CB8AC3E}" type="datetime1">
              <a:rPr lang="zh-CN" altLang="en-US" sz="1350" dirty="0">
                <a:solidFill>
                  <a:srgbClr val="898989"/>
                </a:solidFill>
              </a:rPr>
            </a:fld>
            <a:endParaRPr lang="zh-CN" altLang="en-US" sz="1350" dirty="0">
              <a:solidFill>
                <a:srgbClr val="898989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55" y="10795"/>
            <a:ext cx="3832225" cy="51244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0" y="10795"/>
            <a:ext cx="3890010" cy="51231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8673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16" y="2381"/>
            <a:ext cx="3223022" cy="5129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8674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3738" y="2381"/>
            <a:ext cx="3144441" cy="5129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8675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0294" y="2381"/>
            <a:ext cx="3014663" cy="51292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09065" y="17145"/>
            <a:ext cx="2827020" cy="506031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5685" y="-6985"/>
            <a:ext cx="2752725" cy="51085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/>
    </mc:Choice>
    <mc:Fallback>
      <p:transition/>
    </mc:Fallback>
  </mc:AlternateContent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UNIT_TABLE_BEAUTIFY" val="smartTable{f8587d50-8958-4791-8a2a-b3e0406477e3}"/>
  <p:tag name="TABLE_ENDDRAG_ORIGIN_RECT" val="358*365"/>
  <p:tag name="TABLE_ENDDRAG_RECT" val="339*16*358*365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UNIT_TABLE_BEAUTIFY" val="smartTable{7407a57d-52be-4898-9778-8ab613f5ffc2}"/>
  <p:tag name="TABLE_ENDDRAG_ORIGIN_RECT" val="1760*780"/>
  <p:tag name="TABLE_ENDDRAG_RECT" val="78*192*1760*780"/>
</p:tagLst>
</file>

<file path=ppt/tags/tag8.xml><?xml version="1.0" encoding="utf-8"?>
<p:tagLst xmlns:p="http://schemas.openxmlformats.org/presentationml/2006/main">
  <p:tag name="THINKCELLSHAPEDONOTDELETE" val="pqnMNFu_B50eBre_6y8rHFA"/>
</p:tagLst>
</file>

<file path=ppt/tags/tag9.xml><?xml version="1.0" encoding="utf-8"?>
<p:tagLst xmlns:p="http://schemas.openxmlformats.org/presentationml/2006/main">
  <p:tag name="THINKCELLSHAPEDONOTDELETE" val="pd8eLcEaD6UCaQ5q9ZbKmkw"/>
</p:tagLst>
</file>

<file path=ppt/tags/tag10.xml><?xml version="1.0" encoding="utf-8"?>
<p:tagLst xmlns:p="http://schemas.openxmlformats.org/presentationml/2006/main">
  <p:tag name="THINKCELLSHAPEDONOTDELETE" val="pd8eLcEaD6UCaQ5q9ZbKmkw"/>
</p:tagLst>
</file>

<file path=ppt/tags/tag11.xml><?xml version="1.0" encoding="utf-8"?>
<p:tagLst xmlns:p="http://schemas.openxmlformats.org/presentationml/2006/main">
  <p:tag name="THINKCELLSHAPEDONOTDELETE" val="pqnMNFu_B50eBre_6y8rHFA"/>
</p:tagLst>
</file>

<file path=ppt/tags/tag12.xml><?xml version="1.0" encoding="utf-8"?>
<p:tagLst xmlns:p="http://schemas.openxmlformats.org/presentationml/2006/main">
  <p:tag name="THINKCELLSHAPEDONOTDELETE" val="pd8eLcEaD6UCaQ5q9ZbKmkw"/>
</p:tagLst>
</file>

<file path=ppt/tags/tag13.xml><?xml version="1.0" encoding="utf-8"?>
<p:tagLst xmlns:p="http://schemas.openxmlformats.org/presentationml/2006/main">
  <p:tag name="THINKCELLSHAPEDONOTDELETE" val="pd8eLcEaD6UCaQ5q9ZbKmkw"/>
</p:tagLst>
</file>

<file path=ppt/tags/tag14.xml><?xml version="1.0" encoding="utf-8"?>
<p:tagLst xmlns:p="http://schemas.openxmlformats.org/presentationml/2006/main">
  <p:tag name="THINKCELLSHAPEDONOTDELETE" val="pqnMNFu_B50eBre_6y8rHFA"/>
</p:tagLst>
</file>

<file path=ppt/tags/tag15.xml><?xml version="1.0" encoding="utf-8"?>
<p:tagLst xmlns:p="http://schemas.openxmlformats.org/presentationml/2006/main">
  <p:tag name="THINKCELLSHAPEDONOTDELETE" val="pqnMNFu_B50eBre_6y8rHFA"/>
</p:tagLst>
</file>

<file path=ppt/tags/tag16.xml><?xml version="1.0" encoding="utf-8"?>
<p:tagLst xmlns:p="http://schemas.openxmlformats.org/presentationml/2006/main">
  <p:tag name="KSO_WM_DIAGRAM_VIRTUALLY_FRAME" val="{&quot;height&quot;:245.616062992126,&quot;left&quot;:23.75,&quot;top&quot;:93.68393700787401,&quot;width&quot;:423.1373228346457}"/>
</p:tagLst>
</file>

<file path=ppt/tags/tag17.xml><?xml version="1.0" encoding="utf-8"?>
<p:tagLst xmlns:p="http://schemas.openxmlformats.org/presentationml/2006/main">
  <p:tag name="KSO_WM_DIAGRAM_VIRTUALLY_FRAME" val="{&quot;height&quot;:245.616062992126,&quot;left&quot;:23.75,&quot;top&quot;:93.68393700787401,&quot;width&quot;:423.1373228346457}"/>
</p:tagLst>
</file>

<file path=ppt/tags/tag18.xml><?xml version="1.0" encoding="utf-8"?>
<p:tagLst xmlns:p="http://schemas.openxmlformats.org/presentationml/2006/main">
  <p:tag name="KSO_WM_DIAGRAM_VIRTUALLY_FRAME" val="{&quot;height&quot;:245.616062992126,&quot;left&quot;:23.75,&quot;top&quot;:93.68393700787401,&quot;width&quot;:423.1373228346457}"/>
</p:tagLst>
</file>

<file path=ppt/tags/tag19.xml><?xml version="1.0" encoding="utf-8"?>
<p:tagLst xmlns:p="http://schemas.openxmlformats.org/presentationml/2006/main">
  <p:tag name="KSO_WM_DIAGRAM_VIRTUALLY_FRAME" val="{&quot;height&quot;:245.616062992126,&quot;left&quot;:23.75,&quot;top&quot;:93.68393700787401,&quot;width&quot;:423.1373228346457}"/>
</p:tagLst>
</file>

<file path=ppt/tags/tag20.xml><?xml version="1.0" encoding="utf-8"?>
<p:tagLst xmlns:p="http://schemas.openxmlformats.org/presentationml/2006/main">
  <p:tag name="KSO_WM_DIAGRAM_VIRTUALLY_FRAME" val="{&quot;height&quot;:245.616062992126,&quot;left&quot;:23.75,&quot;top&quot;:93.68393700787401,&quot;width&quot;:423.1373228346457}"/>
</p:tagLst>
</file>

<file path=ppt/tags/tag21.xml><?xml version="1.0" encoding="utf-8"?>
<p:tagLst xmlns:p="http://schemas.openxmlformats.org/presentationml/2006/main">
  <p:tag name="KSO_WM_DIAGRAM_VIRTUALLY_FRAME" val="{&quot;height&quot;:245.616062992126,&quot;left&quot;:23.75,&quot;top&quot;:93.68393700787401,&quot;width&quot;:423.1373228346457}"/>
</p:tagLst>
</file>

<file path=ppt/tags/tag22.xml><?xml version="1.0" encoding="utf-8"?>
<p:tagLst xmlns:p="http://schemas.openxmlformats.org/presentationml/2006/main">
  <p:tag name="KSO_WM_DIAGRAM_VIRTUALLY_FRAME" val="{&quot;height&quot;:245.616062992126,&quot;left&quot;:23.75,&quot;top&quot;:93.68393700787401,&quot;width&quot;:423.1373228346457}"/>
</p:tagLst>
</file>

<file path=ppt/tags/tag23.xml><?xml version="1.0" encoding="utf-8"?>
<p:tagLst xmlns:p="http://schemas.openxmlformats.org/presentationml/2006/main">
  <p:tag name="KSO_WM_DIAGRAM_VIRTUALLY_FRAME" val="{&quot;height&quot;:245.616062992126,&quot;left&quot;:23.75,&quot;top&quot;:93.68393700787401,&quot;width&quot;:423.1373228346457}"/>
</p:tagLst>
</file>

<file path=ppt/tags/tag24.xml><?xml version="1.0" encoding="utf-8"?>
<p:tagLst xmlns:p="http://schemas.openxmlformats.org/presentationml/2006/main">
  <p:tag name="KSO_WM_DIAGRAM_VIRTUALLY_FRAME" val="{&quot;height&quot;:245.616062992126,&quot;left&quot;:23.75,&quot;top&quot;:93.68393700787401,&quot;width&quot;:423.1373228346457}"/>
</p:tagLst>
</file>

<file path=ppt/tags/tag25.xml><?xml version="1.0" encoding="utf-8"?>
<p:tagLst xmlns:p="http://schemas.openxmlformats.org/presentationml/2006/main">
  <p:tag name="KSO_WM_DIAGRAM_VIRTUALLY_FRAME" val="{&quot;height&quot;:245.616062992126,&quot;left&quot;:23.75,&quot;top&quot;:93.68393700787401,&quot;width&quot;:423.1373228346457}"/>
</p:tagLst>
</file>

<file path=ppt/tags/tag26.xml><?xml version="1.0" encoding="utf-8"?>
<p:tagLst xmlns:p="http://schemas.openxmlformats.org/presentationml/2006/main">
  <p:tag name="KSO_WM_DIAGRAM_VIRTUALLY_FRAME" val="{&quot;height&quot;:245.616062992126,&quot;left&quot;:23.75,&quot;top&quot;:93.68393700787401,&quot;width&quot;:423.1373228346457}"/>
</p:tagLst>
</file>

<file path=ppt/tags/tag27.xml><?xml version="1.0" encoding="utf-8"?>
<p:tagLst xmlns:p="http://schemas.openxmlformats.org/presentationml/2006/main">
  <p:tag name="KSO_WM_DIAGRAM_VIRTUALLY_FRAME" val="{&quot;height&quot;:245.616062992126,&quot;left&quot;:23.75,&quot;top&quot;:93.68393700787401,&quot;width&quot;:423.1373228346457}"/>
</p:tagLst>
</file>

<file path=ppt/tags/tag28.xml><?xml version="1.0" encoding="utf-8"?>
<p:tagLst xmlns:p="http://schemas.openxmlformats.org/presentationml/2006/main">
  <p:tag name="KSO_WM_DIAGRAM_VIRTUALLY_FRAME" val="{&quot;height&quot;:245.616062992126,&quot;left&quot;:23.75,&quot;top&quot;:93.68393700787401,&quot;width&quot;:423.1373228346457}"/>
</p:tagLst>
</file>

<file path=ppt/tags/tag29.xml><?xml version="1.0" encoding="utf-8"?>
<p:tagLst xmlns:p="http://schemas.openxmlformats.org/presentationml/2006/main">
  <p:tag name="KSO_WM_DIAGRAM_VIRTUALLY_FRAME" val="{&quot;height&quot;:245.616062992126,&quot;left&quot;:23.75,&quot;top&quot;:93.68393700787401,&quot;width&quot;:423.1373228346457}"/>
</p:tagLst>
</file>

<file path=ppt/tags/tag30.xml><?xml version="1.0" encoding="utf-8"?>
<p:tagLst xmlns:p="http://schemas.openxmlformats.org/presentationml/2006/main">
  <p:tag name="KSO_WM_DIAGRAM_VIRTUALLY_FRAME" val="{&quot;height&quot;:245.616062992126,&quot;left&quot;:23.75,&quot;top&quot;:93.68393700787401,&quot;width&quot;:423.1373228346457}"/>
</p:tagLst>
</file>

<file path=ppt/theme/theme1.xml><?xml version="1.0" encoding="utf-8"?>
<a:theme xmlns:a="http://schemas.openxmlformats.org/drawingml/2006/main" name="Office 主题">
  <a:themeElements>
    <a:clrScheme name="Office 主题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 主题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主题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Fan</Template>
  <TotalTime>0</TotalTime>
  <Words>4854</Words>
  <Application>WPS 演示</Application>
  <PresentationFormat>全屏显示(16:9)</PresentationFormat>
  <Paragraphs>505</Paragraphs>
  <Slides>31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60" baseType="lpstr">
      <vt:lpstr>Arial</vt:lpstr>
      <vt:lpstr>宋体</vt:lpstr>
      <vt:lpstr>Wingdings</vt:lpstr>
      <vt:lpstr>Calibri</vt:lpstr>
      <vt:lpstr>Arial</vt:lpstr>
      <vt:lpstr>Calibri</vt:lpstr>
      <vt:lpstr>微软雅黑</vt:lpstr>
      <vt:lpstr>方正兰亭特黑简体</vt:lpstr>
      <vt:lpstr>Helvetica Neue</vt:lpstr>
      <vt:lpstr>Helvetica</vt:lpstr>
      <vt:lpstr>方正兰亭黑_GBK</vt:lpstr>
      <vt:lpstr>方正兰亭粗黑简体</vt:lpstr>
      <vt:lpstr>思源黑体 CN</vt:lpstr>
      <vt:lpstr>方正兰亭粗黑_GBK</vt:lpstr>
      <vt:lpstr>Wingdings</vt:lpstr>
      <vt:lpstr>黑体</vt:lpstr>
      <vt:lpstr>楷体</vt:lpstr>
      <vt:lpstr>方正兰亭黑_GBK</vt:lpstr>
      <vt:lpstr>Arial Unicode MS</vt:lpstr>
      <vt:lpstr>Franklin Gothic Book</vt:lpstr>
      <vt:lpstr>Lato Heavy</vt:lpstr>
      <vt:lpstr>Arial Black</vt:lpstr>
      <vt:lpstr>幼圆</vt:lpstr>
      <vt:lpstr>Arial</vt:lpstr>
      <vt:lpstr>Calibri Light</vt:lpstr>
      <vt:lpstr>方正兰亭特黑简体</vt:lpstr>
      <vt:lpstr>Franklin Gothic Medium</vt:lpstr>
      <vt:lpstr>Segoe Print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zhucw1</cp:lastModifiedBy>
  <cp:revision>334</cp:revision>
  <dcterms:created xsi:type="dcterms:W3CDTF">2018-11-15T10:18:00Z</dcterms:created>
  <dcterms:modified xsi:type="dcterms:W3CDTF">2026-04-29T03:40:08Z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2052-10.8.0.6370</vt:lpwstr>
  </property>
  <property fmtid="{D5CDD505-2E9C-101B-9397-08002B2CF9AE}" pid="3" name="ICV">
    <vt:lpwstr>9071888AB0AC4DD9A5C56DE9A8CE2D5A_12</vt:lpwstr>
  </property>
</Properties>
</file>